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69" r:id="rId2"/>
    <p:sldId id="270" r:id="rId3"/>
    <p:sldId id="263" r:id="rId4"/>
    <p:sldId id="262" r:id="rId5"/>
    <p:sldId id="277" r:id="rId6"/>
    <p:sldId id="276" r:id="rId7"/>
    <p:sldId id="272" r:id="rId8"/>
    <p:sldId id="271" r:id="rId9"/>
    <p:sldId id="278" r:id="rId10"/>
    <p:sldId id="279" r:id="rId11"/>
    <p:sldId id="273" r:id="rId12"/>
    <p:sldId id="280" r:id="rId13"/>
    <p:sldId id="275" r:id="rId14"/>
    <p:sldId id="266" r:id="rId15"/>
    <p:sldId id="267" r:id="rId16"/>
    <p:sldId id="268"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6478B"/>
    <a:srgbClr val="6AF097"/>
    <a:srgbClr val="02D2FD"/>
    <a:srgbClr val="013B9C"/>
    <a:srgbClr val="01010D"/>
    <a:srgbClr val="000113"/>
    <a:srgbClr val="BAAF4C"/>
    <a:srgbClr val="50A0E0"/>
    <a:srgbClr val="1026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94" autoAdjust="0"/>
  </p:normalViewPr>
  <p:slideViewPr>
    <p:cSldViewPr snapToGrid="0">
      <p:cViewPr varScale="1">
        <p:scale>
          <a:sx n="62" d="100"/>
          <a:sy n="62" d="100"/>
        </p:scale>
        <p:origin x="1020"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3576"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9F1D46E-21D3-8912-374D-491FF4A2F2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5E762476-510E-2584-6245-4BDBCDED35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CE63D-9B9A-48AB-B510-12A6E65B0EC6}" type="datetimeFigureOut">
              <a:rPr lang="es-CO" smtClean="0"/>
              <a:t>3/03/2025</a:t>
            </a:fld>
            <a:endParaRPr lang="es-CO"/>
          </a:p>
        </p:txBody>
      </p:sp>
      <p:sp>
        <p:nvSpPr>
          <p:cNvPr id="4" name="Marcador de pie de página 3">
            <a:extLst>
              <a:ext uri="{FF2B5EF4-FFF2-40B4-BE49-F238E27FC236}">
                <a16:creationId xmlns:a16="http://schemas.microsoft.com/office/drawing/2014/main" id="{C0B5B422-F393-1321-656A-93A0DCB13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9442EEB4-E44D-9D6E-C62C-451D7BDA84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D910A-3B73-4793-99A1-3A87EB8C1BF5}" type="slidenum">
              <a:rPr lang="es-CO" smtClean="0"/>
              <a:t>‹Nº›</a:t>
            </a:fld>
            <a:endParaRPr lang="es-CO"/>
          </a:p>
        </p:txBody>
      </p:sp>
    </p:spTree>
    <p:extLst>
      <p:ext uri="{BB962C8B-B14F-4D97-AF65-F5344CB8AC3E}">
        <p14:creationId xmlns:p14="http://schemas.microsoft.com/office/powerpoint/2010/main" val="3974645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04246-3474-457F-9001-FAC654C1EA69}" type="datetimeFigureOut">
              <a:rPr lang="es-CO" smtClean="0"/>
              <a:t>3/03/2025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065B-2F95-4F1C-810F-3D660B958436}" type="slidenum">
              <a:rPr lang="es-CO" smtClean="0"/>
              <a:t>‹Nº›</a:t>
            </a:fld>
            <a:endParaRPr lang="es-CO"/>
          </a:p>
        </p:txBody>
      </p:sp>
    </p:spTree>
    <p:extLst>
      <p:ext uri="{BB962C8B-B14F-4D97-AF65-F5344CB8AC3E}">
        <p14:creationId xmlns:p14="http://schemas.microsoft.com/office/powerpoint/2010/main" val="225727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9.svg"/><Relationship Id="rId7" Type="http://schemas.openxmlformats.org/officeDocument/2006/relationships/image" Target="../media/image21.jp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4.sv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Edificio en frente de un hotel&#10;&#10;Descripción generada automáticamente">
            <a:extLst>
              <a:ext uri="{FF2B5EF4-FFF2-40B4-BE49-F238E27FC236}">
                <a16:creationId xmlns:a16="http://schemas.microsoft.com/office/drawing/2014/main" id="{820D4C99-F0AB-9724-4B1B-076EB40C21B5}"/>
              </a:ext>
            </a:extLst>
          </p:cNvPr>
          <p:cNvPicPr>
            <a:picLocks noChangeAspect="1"/>
          </p:cNvPicPr>
          <p:nvPr userDrawn="1"/>
        </p:nvPicPr>
        <p:blipFill>
          <a:blip r:embed="rId2">
            <a:extLst>
              <a:ext uri="{28A0092B-C50C-407E-A947-70E740481C1C}">
                <a14:useLocalDpi xmlns:a14="http://schemas.microsoft.com/office/drawing/2010/main" val="0"/>
              </a:ext>
            </a:extLst>
          </a:blip>
          <a:srcRect l="-1572" t="833" b="1172"/>
          <a:stretch/>
        </p:blipFill>
        <p:spPr>
          <a:xfrm>
            <a:off x="2387154" y="-1"/>
            <a:ext cx="9804845" cy="6857999"/>
          </a:xfrm>
          <a:prstGeom prst="rect">
            <a:avLst/>
          </a:prstGeom>
        </p:spPr>
      </p:pic>
      <p:sp>
        <p:nvSpPr>
          <p:cNvPr id="7" name="Rectángulo 6">
            <a:extLst>
              <a:ext uri="{FF2B5EF4-FFF2-40B4-BE49-F238E27FC236}">
                <a16:creationId xmlns:a16="http://schemas.microsoft.com/office/drawing/2014/main" id="{4B7848F0-2D88-BDD2-3FB0-4F8FA79C523A}"/>
              </a:ext>
            </a:extLst>
          </p:cNvPr>
          <p:cNvSpPr/>
          <p:nvPr userDrawn="1"/>
        </p:nvSpPr>
        <p:spPr>
          <a:xfrm>
            <a:off x="-1" y="-1"/>
            <a:ext cx="12192000" cy="6879056"/>
          </a:xfrm>
          <a:prstGeom prst="rect">
            <a:avLst/>
          </a:prstGeom>
          <a:gradFill>
            <a:gsLst>
              <a:gs pos="27000">
                <a:srgbClr val="06478B"/>
              </a:gs>
              <a:gs pos="80000">
                <a:srgbClr val="06478B">
                  <a:alpha val="76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6E59A03E-5C63-304C-54B2-D3A848CB0A21}"/>
              </a:ext>
            </a:extLst>
          </p:cNvPr>
          <p:cNvSpPr/>
          <p:nvPr userDrawn="1"/>
        </p:nvSpPr>
        <p:spPr>
          <a:xfrm>
            <a:off x="-20885" y="-468959"/>
            <a:ext cx="1765854" cy="4907197"/>
          </a:xfrm>
          <a:prstGeom prst="rect">
            <a:avLst/>
          </a:prstGeom>
          <a:blipFill>
            <a:blip r:embed="rId3"/>
            <a:stretch>
              <a:fillRect l="-2574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a:extLst>
              <a:ext uri="{FF2B5EF4-FFF2-40B4-BE49-F238E27FC236}">
                <a16:creationId xmlns:a16="http://schemas.microsoft.com/office/drawing/2014/main" id="{EC6AD41C-AAAB-4BC5-BEE5-E7E287BD822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7175" y="603162"/>
            <a:ext cx="2464758" cy="790536"/>
          </a:xfrm>
          <a:prstGeom prst="rect">
            <a:avLst/>
          </a:prstGeom>
        </p:spPr>
      </p:pic>
      <p:pic>
        <p:nvPicPr>
          <p:cNvPr id="15" name="Imagen 14">
            <a:extLst>
              <a:ext uri="{FF2B5EF4-FFF2-40B4-BE49-F238E27FC236}">
                <a16:creationId xmlns:a16="http://schemas.microsoft.com/office/drawing/2014/main" id="{E2B00187-9288-D331-39E8-EB5E3FA5731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7232058" y="1194442"/>
            <a:ext cx="5191370" cy="5191370"/>
          </a:xfrm>
          <a:prstGeom prst="rect">
            <a:avLst/>
          </a:prstGeom>
        </p:spPr>
      </p:pic>
      <p:cxnSp>
        <p:nvCxnSpPr>
          <p:cNvPr id="35" name="Conector recto 34">
            <a:extLst>
              <a:ext uri="{FF2B5EF4-FFF2-40B4-BE49-F238E27FC236}">
                <a16:creationId xmlns:a16="http://schemas.microsoft.com/office/drawing/2014/main" id="{19CE7275-DED7-B8B5-277C-A4102CE3AC39}"/>
              </a:ext>
            </a:extLst>
          </p:cNvPr>
          <p:cNvCxnSpPr>
            <a:cxnSpLocks/>
          </p:cNvCxnSpPr>
          <p:nvPr userDrawn="1"/>
        </p:nvCxnSpPr>
        <p:spPr>
          <a:xfrm>
            <a:off x="0" y="4779819"/>
            <a:ext cx="7414953" cy="0"/>
          </a:xfrm>
          <a:prstGeom prst="line">
            <a:avLst/>
          </a:prstGeom>
          <a:ln w="12700">
            <a:solidFill>
              <a:srgbClr val="50A0E0"/>
            </a:solidFill>
            <a:prstDash val="sysDash"/>
          </a:ln>
        </p:spPr>
        <p:style>
          <a:lnRef idx="2">
            <a:schemeClr val="accent1"/>
          </a:lnRef>
          <a:fillRef idx="0">
            <a:schemeClr val="accent1"/>
          </a:fillRef>
          <a:effectRef idx="1">
            <a:schemeClr val="accent1"/>
          </a:effectRef>
          <a:fontRef idx="minor">
            <a:schemeClr val="tx1"/>
          </a:fontRef>
        </p:style>
      </p:cxnSp>
      <p:sp>
        <p:nvSpPr>
          <p:cNvPr id="37" name="CuadroTexto 36">
            <a:extLst>
              <a:ext uri="{FF2B5EF4-FFF2-40B4-BE49-F238E27FC236}">
                <a16:creationId xmlns:a16="http://schemas.microsoft.com/office/drawing/2014/main" id="{1E6C0BAB-6CEE-40CF-2F1B-4CC0D8F2F846}"/>
              </a:ext>
            </a:extLst>
          </p:cNvPr>
          <p:cNvSpPr txBox="1"/>
          <p:nvPr userDrawn="1"/>
        </p:nvSpPr>
        <p:spPr>
          <a:xfrm>
            <a:off x="10759440" y="556958"/>
            <a:ext cx="1432560" cy="369332"/>
          </a:xfrm>
          <a:prstGeom prst="rect">
            <a:avLst/>
          </a:prstGeom>
          <a:noFill/>
        </p:spPr>
        <p:txBody>
          <a:bodyPr wrap="square" rtlCol="0">
            <a:spAutoFit/>
          </a:bodyPr>
          <a:lstStyle/>
          <a:p>
            <a:r>
              <a:rPr lang="es-CO" b="1" dirty="0">
                <a:solidFill>
                  <a:srgbClr val="E4EEFA"/>
                </a:solidFill>
              </a:rPr>
              <a:t>1909 - 2025</a:t>
            </a:r>
          </a:p>
        </p:txBody>
      </p:sp>
      <p:grpSp>
        <p:nvGrpSpPr>
          <p:cNvPr id="54" name="Grupo 53">
            <a:extLst>
              <a:ext uri="{FF2B5EF4-FFF2-40B4-BE49-F238E27FC236}">
                <a16:creationId xmlns:a16="http://schemas.microsoft.com/office/drawing/2014/main" id="{F4C6814F-AF12-D51D-E62D-619EBDEB8B91}"/>
              </a:ext>
            </a:extLst>
          </p:cNvPr>
          <p:cNvGrpSpPr/>
          <p:nvPr userDrawn="1"/>
        </p:nvGrpSpPr>
        <p:grpSpPr>
          <a:xfrm>
            <a:off x="8505690" y="6270037"/>
            <a:ext cx="3686309" cy="555664"/>
            <a:chOff x="8505690" y="6270037"/>
            <a:chExt cx="3686309" cy="555664"/>
          </a:xfrm>
        </p:grpSpPr>
        <p:sp>
          <p:nvSpPr>
            <p:cNvPr id="40" name="Forma libre: forma 39">
              <a:extLst>
                <a:ext uri="{FF2B5EF4-FFF2-40B4-BE49-F238E27FC236}">
                  <a16:creationId xmlns:a16="http://schemas.microsoft.com/office/drawing/2014/main" id="{9A35CF62-F85D-0FD1-FD77-0C5594A5D5AD}"/>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E93760AA-C3A9-1490-068B-9A11DA1841E7}"/>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44" name="Forma libre: forma 43">
            <a:extLst>
              <a:ext uri="{FF2B5EF4-FFF2-40B4-BE49-F238E27FC236}">
                <a16:creationId xmlns:a16="http://schemas.microsoft.com/office/drawing/2014/main" id="{51FF009C-D5CE-5544-3493-00D1125711A6}"/>
              </a:ext>
            </a:extLst>
          </p:cNvPr>
          <p:cNvSpPr/>
          <p:nvPr userDrawn="1"/>
        </p:nvSpPr>
        <p:spPr>
          <a:xfrm>
            <a:off x="10493431" y="407291"/>
            <a:ext cx="1719453" cy="721606"/>
          </a:xfrm>
          <a:custGeom>
            <a:avLst/>
            <a:gdLst>
              <a:gd name="connsiteX0" fmla="*/ 0 w 1719453"/>
              <a:gd name="connsiteY0" fmla="*/ 360802 h 721606"/>
              <a:gd name="connsiteX1" fmla="*/ 0 w 1719453"/>
              <a:gd name="connsiteY1" fmla="*/ 360803 h 721606"/>
              <a:gd name="connsiteX2" fmla="*/ 0 w 1719453"/>
              <a:gd name="connsiteY2" fmla="*/ 360803 h 721606"/>
              <a:gd name="connsiteX3" fmla="*/ 360803 w 1719453"/>
              <a:gd name="connsiteY3" fmla="*/ 0 h 721606"/>
              <a:gd name="connsiteX4" fmla="*/ 1719453 w 1719453"/>
              <a:gd name="connsiteY4" fmla="*/ 0 h 721606"/>
              <a:gd name="connsiteX5" fmla="*/ 1719453 w 1719453"/>
              <a:gd name="connsiteY5" fmla="*/ 721606 h 721606"/>
              <a:gd name="connsiteX6" fmla="*/ 360803 w 1719453"/>
              <a:gd name="connsiteY6" fmla="*/ 721605 h 721606"/>
              <a:gd name="connsiteX7" fmla="*/ 7330 w 1719453"/>
              <a:gd name="connsiteY7" fmla="*/ 433516 h 721606"/>
              <a:gd name="connsiteX8" fmla="*/ 0 w 1719453"/>
              <a:gd name="connsiteY8" fmla="*/ 360803 h 721606"/>
              <a:gd name="connsiteX9" fmla="*/ 7330 w 1719453"/>
              <a:gd name="connsiteY9" fmla="*/ 288089 h 721606"/>
              <a:gd name="connsiteX10" fmla="*/ 360803 w 1719453"/>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453" h="721606">
                <a:moveTo>
                  <a:pt x="0" y="360802"/>
                </a:moveTo>
                <a:lnTo>
                  <a:pt x="0" y="360803"/>
                </a:lnTo>
                <a:lnTo>
                  <a:pt x="0" y="360803"/>
                </a:lnTo>
                <a:close/>
                <a:moveTo>
                  <a:pt x="360803" y="0"/>
                </a:moveTo>
                <a:lnTo>
                  <a:pt x="1719453" y="0"/>
                </a:lnTo>
                <a:lnTo>
                  <a:pt x="1719453"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D0619">
              <a:alpha val="56000"/>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42" name="Forma libre: forma 41">
            <a:extLst>
              <a:ext uri="{FF2B5EF4-FFF2-40B4-BE49-F238E27FC236}">
                <a16:creationId xmlns:a16="http://schemas.microsoft.com/office/drawing/2014/main" id="{B608757E-9989-5684-3710-D61D93D280A0}"/>
              </a:ext>
            </a:extLst>
          </p:cNvPr>
          <p:cNvSpPr/>
          <p:nvPr userDrawn="1"/>
        </p:nvSpPr>
        <p:spPr>
          <a:xfrm>
            <a:off x="10520627" y="359971"/>
            <a:ext cx="1692256" cy="721606"/>
          </a:xfrm>
          <a:custGeom>
            <a:avLst/>
            <a:gdLst>
              <a:gd name="connsiteX0" fmla="*/ 0 w 1692256"/>
              <a:gd name="connsiteY0" fmla="*/ 360802 h 721606"/>
              <a:gd name="connsiteX1" fmla="*/ 0 w 1692256"/>
              <a:gd name="connsiteY1" fmla="*/ 360803 h 721606"/>
              <a:gd name="connsiteX2" fmla="*/ 0 w 1692256"/>
              <a:gd name="connsiteY2" fmla="*/ 360803 h 721606"/>
              <a:gd name="connsiteX3" fmla="*/ 360803 w 1692256"/>
              <a:gd name="connsiteY3" fmla="*/ 0 h 721606"/>
              <a:gd name="connsiteX4" fmla="*/ 1692256 w 1692256"/>
              <a:gd name="connsiteY4" fmla="*/ 0 h 721606"/>
              <a:gd name="connsiteX5" fmla="*/ 1692256 w 1692256"/>
              <a:gd name="connsiteY5" fmla="*/ 721606 h 721606"/>
              <a:gd name="connsiteX6" fmla="*/ 360803 w 1692256"/>
              <a:gd name="connsiteY6" fmla="*/ 721605 h 721606"/>
              <a:gd name="connsiteX7" fmla="*/ 7330 w 1692256"/>
              <a:gd name="connsiteY7" fmla="*/ 433516 h 721606"/>
              <a:gd name="connsiteX8" fmla="*/ 0 w 1692256"/>
              <a:gd name="connsiteY8" fmla="*/ 360803 h 721606"/>
              <a:gd name="connsiteX9" fmla="*/ 7330 w 1692256"/>
              <a:gd name="connsiteY9" fmla="*/ 288089 h 721606"/>
              <a:gd name="connsiteX10" fmla="*/ 360803 w 1692256"/>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2256" h="721606">
                <a:moveTo>
                  <a:pt x="0" y="360802"/>
                </a:moveTo>
                <a:lnTo>
                  <a:pt x="0" y="360803"/>
                </a:lnTo>
                <a:lnTo>
                  <a:pt x="0" y="360803"/>
                </a:lnTo>
                <a:close/>
                <a:moveTo>
                  <a:pt x="360803" y="0"/>
                </a:moveTo>
                <a:lnTo>
                  <a:pt x="1692256" y="0"/>
                </a:lnTo>
                <a:lnTo>
                  <a:pt x="1692256"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6478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53" name="Forma libre: forma 52">
            <a:extLst>
              <a:ext uri="{FF2B5EF4-FFF2-40B4-BE49-F238E27FC236}">
                <a16:creationId xmlns:a16="http://schemas.microsoft.com/office/drawing/2014/main" id="{A08ADB80-934F-16BA-65FA-5DDADF625B86}"/>
              </a:ext>
            </a:extLst>
          </p:cNvPr>
          <p:cNvSpPr/>
          <p:nvPr userDrawn="1"/>
        </p:nvSpPr>
        <p:spPr>
          <a:xfrm rot="5400000">
            <a:off x="3198000" y="2261384"/>
            <a:ext cx="699856" cy="7091407"/>
          </a:xfrm>
          <a:custGeom>
            <a:avLst/>
            <a:gdLst>
              <a:gd name="connsiteX0" fmla="*/ 0 w 699856"/>
              <a:gd name="connsiteY0" fmla="*/ 7091407 h 7091407"/>
              <a:gd name="connsiteX1" fmla="*/ 0 w 699856"/>
              <a:gd name="connsiteY1" fmla="*/ 349928 h 7091407"/>
              <a:gd name="connsiteX2" fmla="*/ 349928 w 699856"/>
              <a:gd name="connsiteY2" fmla="*/ 0 h 7091407"/>
              <a:gd name="connsiteX3" fmla="*/ 699856 w 699856"/>
              <a:gd name="connsiteY3" fmla="*/ 349928 h 7091407"/>
              <a:gd name="connsiteX4" fmla="*/ 699856 w 699856"/>
              <a:gd name="connsiteY4" fmla="*/ 7091407 h 709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56" h="7091407">
                <a:moveTo>
                  <a:pt x="0" y="7091407"/>
                </a:moveTo>
                <a:lnTo>
                  <a:pt x="0" y="349928"/>
                </a:lnTo>
                <a:cubicBezTo>
                  <a:pt x="0" y="156668"/>
                  <a:pt x="156668" y="0"/>
                  <a:pt x="349928" y="0"/>
                </a:cubicBezTo>
                <a:cubicBezTo>
                  <a:pt x="543188" y="0"/>
                  <a:pt x="699856" y="156668"/>
                  <a:pt x="699856" y="349928"/>
                </a:cubicBezTo>
                <a:lnTo>
                  <a:pt x="699856" y="7091407"/>
                </a:lnTo>
                <a:close/>
              </a:path>
            </a:pathLst>
          </a:custGeom>
          <a:solidFill>
            <a:srgbClr val="0D0619">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1" name="Forma libre: forma 50">
            <a:extLst>
              <a:ext uri="{FF2B5EF4-FFF2-40B4-BE49-F238E27FC236}">
                <a16:creationId xmlns:a16="http://schemas.microsoft.com/office/drawing/2014/main" id="{093D57CD-F4FA-D711-D750-08D620EED0D4}"/>
              </a:ext>
            </a:extLst>
          </p:cNvPr>
          <p:cNvSpPr/>
          <p:nvPr userDrawn="1"/>
        </p:nvSpPr>
        <p:spPr>
          <a:xfrm>
            <a:off x="-1" y="4763316"/>
            <a:ext cx="8198340" cy="1141046"/>
          </a:xfrm>
          <a:custGeom>
            <a:avLst/>
            <a:gdLst>
              <a:gd name="connsiteX0" fmla="*/ 0 w 8198340"/>
              <a:gd name="connsiteY0" fmla="*/ 0 h 1141046"/>
              <a:gd name="connsiteX1" fmla="*/ 7627817 w 8198340"/>
              <a:gd name="connsiteY1" fmla="*/ 0 h 1141046"/>
              <a:gd name="connsiteX2" fmla="*/ 8198340 w 8198340"/>
              <a:gd name="connsiteY2" fmla="*/ 570523 h 1141046"/>
              <a:gd name="connsiteX3" fmla="*/ 7627817 w 8198340"/>
              <a:gd name="connsiteY3" fmla="*/ 1141046 h 1141046"/>
              <a:gd name="connsiteX4" fmla="*/ 0 w 8198340"/>
              <a:gd name="connsiteY4" fmla="*/ 1141046 h 114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340" h="1141046">
                <a:moveTo>
                  <a:pt x="0" y="0"/>
                </a:moveTo>
                <a:lnTo>
                  <a:pt x="7627817" y="0"/>
                </a:lnTo>
                <a:cubicBezTo>
                  <a:pt x="7942908" y="0"/>
                  <a:pt x="8198340" y="255432"/>
                  <a:pt x="8198340" y="570523"/>
                </a:cubicBezTo>
                <a:cubicBezTo>
                  <a:pt x="8198340" y="885614"/>
                  <a:pt x="7942908" y="1141046"/>
                  <a:pt x="7627817" y="1141046"/>
                </a:cubicBezTo>
                <a:lnTo>
                  <a:pt x="0" y="1141046"/>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604523" y="3158680"/>
            <a:ext cx="6810430" cy="1576440"/>
          </a:xfrm>
          <a:prstGeom prst="rect">
            <a:avLst/>
          </a:prstGeom>
        </p:spPr>
        <p:txBody>
          <a:bodyPr anchor="b">
            <a:normAutofit fontScale="90000"/>
          </a:bodyPr>
          <a:lstStyle>
            <a:lvl1pPr algn="l">
              <a:lnSpc>
                <a:spcPts val="5600"/>
              </a:lnSpc>
              <a:defRPr sz="55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sz="5400" dirty="0"/>
              <a:t>TÍTULO </a:t>
            </a:r>
            <a:r>
              <a:rPr lang="es-ES" sz="5400" dirty="0">
                <a:solidFill>
                  <a:srgbClr val="50A0E0"/>
                </a:solidFill>
              </a:rPr>
              <a:t>FUENTE CALIBRI 49 PTS</a:t>
            </a:r>
            <a:endParaRPr lang="es-CO" sz="5400" dirty="0">
              <a:solidFill>
                <a:srgbClr val="50A0E0"/>
              </a:solidFill>
            </a:endParaRPr>
          </a:p>
        </p:txBody>
      </p:sp>
      <p:sp>
        <p:nvSpPr>
          <p:cNvPr id="13" name="Subtítulo 2">
            <a:extLst>
              <a:ext uri="{FF2B5EF4-FFF2-40B4-BE49-F238E27FC236}">
                <a16:creationId xmlns:a16="http://schemas.microsoft.com/office/drawing/2014/main" id="{FEBD2FC7-CE55-B670-8677-894FB7A4EA61}"/>
              </a:ext>
            </a:extLst>
          </p:cNvPr>
          <p:cNvSpPr>
            <a:spLocks noGrp="1"/>
          </p:cNvSpPr>
          <p:nvPr>
            <p:ph type="subTitle" idx="4294967295" hasCustomPrompt="1"/>
          </p:nvPr>
        </p:nvSpPr>
        <p:spPr>
          <a:xfrm>
            <a:off x="615579" y="5124170"/>
            <a:ext cx="7063048" cy="435841"/>
          </a:xfrm>
          <a:prstGeom prst="rect">
            <a:avLst/>
          </a:prstGeom>
        </p:spPr>
        <p:txBody>
          <a:bodyPr>
            <a:normAutofit/>
          </a:bodyPr>
          <a:lstStyle>
            <a:lvl1pPr marL="0" indent="0" algn="l">
              <a:buNone/>
              <a:defRPr sz="2400">
                <a:solidFill>
                  <a:srgbClr val="50A0E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solidFill>
                  <a:srgbClr val="50A0E0"/>
                </a:solidFill>
                <a:latin typeface="Calibri" panose="020F0502020204030204" pitchFamily="34" charset="0"/>
                <a:ea typeface="Calibri" panose="020F0502020204030204" pitchFamily="34" charset="0"/>
                <a:cs typeface="Calibri" panose="020F0502020204030204" pitchFamily="34" charset="0"/>
              </a:rPr>
              <a:t>Subtitulo  Fuente Calibri 24pt</a:t>
            </a:r>
            <a:endParaRPr lang="es-CO" dirty="0">
              <a:solidFill>
                <a:srgbClr val="50A0E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729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Preguntas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2D988427-0347-C3FA-A54E-516155F69CAC}"/>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42024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173D20-A42B-EE04-D32C-00FC5AB836A0}"/>
              </a:ext>
            </a:extLst>
          </p:cNvPr>
          <p:cNvSpPr>
            <a:spLocks noGrp="1"/>
          </p:cNvSpPr>
          <p:nvPr>
            <p:ph type="title" hasCustomPrompt="1"/>
          </p:nvPr>
        </p:nvSpPr>
        <p:spPr>
          <a:xfrm>
            <a:off x="839788" y="457200"/>
            <a:ext cx="3932237" cy="1600200"/>
          </a:xfrm>
        </p:spPr>
        <p:txBody>
          <a:bodyPr anchor="b"/>
          <a:lstStyle>
            <a:lvl1pPr>
              <a:defRPr sz="3200">
                <a:latin typeface="Calibri" panose="020F0502020204030204" pitchFamily="34" charset="0"/>
                <a:ea typeface="Calibri" panose="020F0502020204030204" pitchFamily="34" charset="0"/>
                <a:cs typeface="Calibri" panose="020F0502020204030204" pitchFamily="34" charset="0"/>
              </a:defRPr>
            </a:lvl1pPr>
          </a:lstStyle>
          <a:p>
            <a:r>
              <a:rPr lang="es-ES" dirty="0"/>
              <a:t>Titulo Presentación Fuente Calibri 32pt</a:t>
            </a:r>
            <a:endParaRPr lang="es-CO" dirty="0"/>
          </a:p>
        </p:txBody>
      </p:sp>
      <p:sp>
        <p:nvSpPr>
          <p:cNvPr id="3" name="Marcador de posición de imagen 2">
            <a:extLst>
              <a:ext uri="{FF2B5EF4-FFF2-40B4-BE49-F238E27FC236}">
                <a16:creationId xmlns:a16="http://schemas.microsoft.com/office/drawing/2014/main" id="{0A4D3DBB-2139-B25F-DB2B-2E000D5E33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1F7D63E-CF72-5D5A-8860-2BD82BCE7B68}"/>
              </a:ext>
            </a:extLst>
          </p:cNvPr>
          <p:cNvSpPr>
            <a:spLocks noGrp="1"/>
          </p:cNvSpPr>
          <p:nvPr>
            <p:ph type="body" sz="half" idx="2" hasCustomPrompt="1"/>
          </p:nvPr>
        </p:nvSpPr>
        <p:spPr>
          <a:xfrm>
            <a:off x="839788" y="2057400"/>
            <a:ext cx="3932237" cy="3811588"/>
          </a:xfrm>
        </p:spPr>
        <p:txBody>
          <a:bodyPr/>
          <a:lstStyle>
            <a:lvl1pPr marL="0" indent="0">
              <a:buNone/>
              <a:defRPr sz="1600">
                <a:latin typeface="Calibri" panose="020F0502020204030204" pitchFamily="34" charset="0"/>
                <a:ea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 Fuente 16 pt</a:t>
            </a:r>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3/03/2025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Tree>
    <p:extLst>
      <p:ext uri="{BB962C8B-B14F-4D97-AF65-F5344CB8AC3E}">
        <p14:creationId xmlns:p14="http://schemas.microsoft.com/office/powerpoint/2010/main" val="186811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n con título">
    <p:spTree>
      <p:nvGrpSpPr>
        <p:cNvPr id="1" name=""/>
        <p:cNvGrpSpPr/>
        <p:nvPr/>
      </p:nvGrpSpPr>
      <p:grpSpPr>
        <a:xfrm>
          <a:off x="0" y="0"/>
          <a:ext cx="0" cy="0"/>
          <a:chOff x="0" y="0"/>
          <a:chExt cx="0" cy="0"/>
        </a:xfrm>
      </p:grpSpPr>
      <p:pic>
        <p:nvPicPr>
          <p:cNvPr id="28" name="Gráfico 27">
            <a:extLst>
              <a:ext uri="{FF2B5EF4-FFF2-40B4-BE49-F238E27FC236}">
                <a16:creationId xmlns:a16="http://schemas.microsoft.com/office/drawing/2014/main" id="{AD27D058-8A32-0486-B6D6-1385EEF7F1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690"/>
            <a:ext cx="3343524" cy="239171"/>
          </a:xfrm>
          <a:prstGeom prst="rect">
            <a:avLst/>
          </a:prstGeom>
        </p:spPr>
      </p:pic>
      <p:sp>
        <p:nvSpPr>
          <p:cNvPr id="4" name="Forma libre: forma 3">
            <a:extLst>
              <a:ext uri="{FF2B5EF4-FFF2-40B4-BE49-F238E27FC236}">
                <a16:creationId xmlns:a16="http://schemas.microsoft.com/office/drawing/2014/main" id="{518AFA54-2EB9-AC8F-FD3F-C4521D421FE7}"/>
              </a:ext>
            </a:extLst>
          </p:cNvPr>
          <p:cNvSpPr/>
          <p:nvPr userDrawn="1"/>
        </p:nvSpPr>
        <p:spPr>
          <a:xfrm rot="10800000">
            <a:off x="-25006" y="118571"/>
            <a:ext cx="4098334" cy="916845"/>
          </a:xfrm>
          <a:custGeom>
            <a:avLst/>
            <a:gdLst>
              <a:gd name="connsiteX0" fmla="*/ 4098334 w 4098334"/>
              <a:gd name="connsiteY0" fmla="*/ 916845 h 916845"/>
              <a:gd name="connsiteX1" fmla="*/ 458422 w 4098334"/>
              <a:gd name="connsiteY1" fmla="*/ 916845 h 916845"/>
              <a:gd name="connsiteX2" fmla="*/ 0 w 4098334"/>
              <a:gd name="connsiteY2" fmla="*/ 458422 h 916845"/>
              <a:gd name="connsiteX3" fmla="*/ 458422 w 4098334"/>
              <a:gd name="connsiteY3" fmla="*/ 0 h 916845"/>
              <a:gd name="connsiteX4" fmla="*/ 4098334 w 4098334"/>
              <a:gd name="connsiteY4" fmla="*/ 0 h 9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8334" h="916845">
                <a:moveTo>
                  <a:pt x="4098334" y="916845"/>
                </a:moveTo>
                <a:lnTo>
                  <a:pt x="458422" y="916845"/>
                </a:lnTo>
                <a:cubicBezTo>
                  <a:pt x="205243" y="916845"/>
                  <a:pt x="0" y="711602"/>
                  <a:pt x="0" y="458422"/>
                </a:cubicBezTo>
                <a:cubicBezTo>
                  <a:pt x="0" y="205243"/>
                  <a:pt x="205243" y="0"/>
                  <a:pt x="458422" y="0"/>
                </a:cubicBezTo>
                <a:lnTo>
                  <a:pt x="4098334" y="0"/>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3/03/2025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0" name="CuadroTexto 19">
            <a:extLst>
              <a:ext uri="{FF2B5EF4-FFF2-40B4-BE49-F238E27FC236}">
                <a16:creationId xmlns:a16="http://schemas.microsoft.com/office/drawing/2014/main" id="{86EDB309-0858-2D8F-4134-36ADF870EC1A}"/>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grpSp>
        <p:nvGrpSpPr>
          <p:cNvPr id="22" name="Grupo 21">
            <a:extLst>
              <a:ext uri="{FF2B5EF4-FFF2-40B4-BE49-F238E27FC236}">
                <a16:creationId xmlns:a16="http://schemas.microsoft.com/office/drawing/2014/main" id="{E0654D13-A414-564E-5207-EBB9CD73B411}"/>
              </a:ext>
            </a:extLst>
          </p:cNvPr>
          <p:cNvGrpSpPr/>
          <p:nvPr userDrawn="1"/>
        </p:nvGrpSpPr>
        <p:grpSpPr>
          <a:xfrm>
            <a:off x="4293764" y="2188507"/>
            <a:ext cx="3531220" cy="1702097"/>
            <a:chOff x="2528154" y="2188507"/>
            <a:chExt cx="3531220" cy="1702097"/>
          </a:xfrm>
        </p:grpSpPr>
        <p:pic>
          <p:nvPicPr>
            <p:cNvPr id="23" name="Picture 2" descr="CERTIFICADO ISO 9001:2015 BUREAU VERITAS – JAR | Ildefonso Rosa Ramírez e  Hijos S.L.">
              <a:extLst>
                <a:ext uri="{FF2B5EF4-FFF2-40B4-BE49-F238E27FC236}">
                  <a16:creationId xmlns:a16="http://schemas.microsoft.com/office/drawing/2014/main" id="{4B156E18-0FFB-C27F-9858-5ED084B834AA}"/>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RTIFICADO ISO 9001:2015 BUREAU VERITAS – JAR | Ildefonso Rosa Ramírez e  Hijos S.L.">
              <a:extLst>
                <a:ext uri="{FF2B5EF4-FFF2-40B4-BE49-F238E27FC236}">
                  <a16:creationId xmlns:a16="http://schemas.microsoft.com/office/drawing/2014/main" id="{9B233BE6-A3D7-9AA7-82E3-8C814DFAA74E}"/>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a:extLst>
                <a:ext uri="{FF2B5EF4-FFF2-40B4-BE49-F238E27FC236}">
                  <a16:creationId xmlns:a16="http://schemas.microsoft.com/office/drawing/2014/main" id="{36CAD7AD-1B46-F971-CDDC-E1ACD622972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pic>
        <p:nvPicPr>
          <p:cNvPr id="27" name="Imagen 26">
            <a:extLst>
              <a:ext uri="{FF2B5EF4-FFF2-40B4-BE49-F238E27FC236}">
                <a16:creationId xmlns:a16="http://schemas.microsoft.com/office/drawing/2014/main" id="{B1E6135C-5AAC-76B7-DA44-89465A49150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36195" y="222027"/>
            <a:ext cx="2213453" cy="709934"/>
          </a:xfrm>
          <a:prstGeom prst="rect">
            <a:avLst/>
          </a:prstGeom>
        </p:spPr>
      </p:pic>
    </p:spTree>
    <p:extLst>
      <p:ext uri="{BB962C8B-B14F-4D97-AF65-F5344CB8AC3E}">
        <p14:creationId xmlns:p14="http://schemas.microsoft.com/office/powerpoint/2010/main" val="859806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Gracias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B5496A6B-95C3-35AB-B0F7-0295107F707F}"/>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18317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8E3D39-184C-166B-AD85-2DDDC43CE0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2456FDF-3959-5715-5BA4-A5300D00A2E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4F03BA1-6773-9F70-45A1-D447A0AEE367}"/>
              </a:ext>
            </a:extLst>
          </p:cNvPr>
          <p:cNvSpPr>
            <a:spLocks noGrp="1"/>
          </p:cNvSpPr>
          <p:nvPr>
            <p:ph type="dt" sz="half" idx="10"/>
          </p:nvPr>
        </p:nvSpPr>
        <p:spPr/>
        <p:txBody>
          <a:bodyPr/>
          <a:lstStyle/>
          <a:p>
            <a:fld id="{CDF88E34-D0E7-4C09-A75A-E5A7EF82DB09}" type="datetimeFigureOut">
              <a:rPr lang="es-CO" smtClean="0"/>
              <a:t>3/03/2025</a:t>
            </a:fld>
            <a:endParaRPr lang="es-CO"/>
          </a:p>
        </p:txBody>
      </p:sp>
      <p:sp>
        <p:nvSpPr>
          <p:cNvPr id="5" name="Marcador de pie de página 4">
            <a:extLst>
              <a:ext uri="{FF2B5EF4-FFF2-40B4-BE49-F238E27FC236}">
                <a16:creationId xmlns:a16="http://schemas.microsoft.com/office/drawing/2014/main" id="{5BC821B2-1DE9-E344-8BEB-FDB0D2EAAE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C4A5C7-22E0-8F8C-2284-5DE480A92A35}"/>
              </a:ext>
            </a:extLst>
          </p:cNvPr>
          <p:cNvSpPr>
            <a:spLocks noGrp="1"/>
          </p:cNvSpPr>
          <p:nvPr>
            <p:ph type="sldNum" sz="quarter" idx="12"/>
          </p:nvPr>
        </p:nvSpPr>
        <p:spPr/>
        <p:txBody>
          <a:bodyPr/>
          <a:lstStyle/>
          <a:p>
            <a:fld id="{32AC19B9-4809-461D-9BE5-0D76AB0317EB}" type="slidenum">
              <a:rPr lang="es-CO" smtClean="0"/>
              <a:t>‹Nº›</a:t>
            </a:fld>
            <a:endParaRPr lang="es-CO"/>
          </a:p>
        </p:txBody>
      </p:sp>
    </p:spTree>
    <p:extLst>
      <p:ext uri="{BB962C8B-B14F-4D97-AF65-F5344CB8AC3E}">
        <p14:creationId xmlns:p14="http://schemas.microsoft.com/office/powerpoint/2010/main" val="5859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8" name="Triángulo isósceles 47">
            <a:extLst>
              <a:ext uri="{FF2B5EF4-FFF2-40B4-BE49-F238E27FC236}">
                <a16:creationId xmlns:a16="http://schemas.microsoft.com/office/drawing/2014/main" id="{D35001EE-7CC9-2E0F-42F1-1B9B262206A7}"/>
              </a:ext>
            </a:extLst>
          </p:cNvPr>
          <p:cNvSpPr/>
          <p:nvPr userDrawn="1"/>
        </p:nvSpPr>
        <p:spPr>
          <a:xfrm>
            <a:off x="7994718" y="5947890"/>
            <a:ext cx="1004670" cy="963466"/>
          </a:xfrm>
          <a:prstGeom prst="triangle">
            <a:avLst/>
          </a:prstGeom>
          <a:solidFill>
            <a:srgbClr val="1026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Forma libre: forma 43">
            <a:extLst>
              <a:ext uri="{FF2B5EF4-FFF2-40B4-BE49-F238E27FC236}">
                <a16:creationId xmlns:a16="http://schemas.microsoft.com/office/drawing/2014/main" id="{5E2BDA32-9535-318B-157F-5ABC5CFC2AFE}"/>
              </a:ext>
            </a:extLst>
          </p:cNvPr>
          <p:cNvSpPr/>
          <p:nvPr userDrawn="1"/>
        </p:nvSpPr>
        <p:spPr>
          <a:xfrm rot="9529021">
            <a:off x="7336892" y="-71484"/>
            <a:ext cx="2320322" cy="7000966"/>
          </a:xfrm>
          <a:custGeom>
            <a:avLst/>
            <a:gdLst>
              <a:gd name="connsiteX0" fmla="*/ 614037 w 2320322"/>
              <a:gd name="connsiteY0" fmla="*/ 7000966 h 7000966"/>
              <a:gd name="connsiteX1" fmla="*/ 0 w 2320322"/>
              <a:gd name="connsiteY1" fmla="*/ 6763006 h 7000966"/>
              <a:gd name="connsiteX2" fmla="*/ 1706285 w 2320322"/>
              <a:gd name="connsiteY2" fmla="*/ 0 h 7000966"/>
              <a:gd name="connsiteX3" fmla="*/ 2320322 w 2320322"/>
              <a:gd name="connsiteY3" fmla="*/ 237959 h 7000966"/>
            </a:gdLst>
            <a:ahLst/>
            <a:cxnLst>
              <a:cxn ang="0">
                <a:pos x="connsiteX0" y="connsiteY0"/>
              </a:cxn>
              <a:cxn ang="0">
                <a:pos x="connsiteX1" y="connsiteY1"/>
              </a:cxn>
              <a:cxn ang="0">
                <a:pos x="connsiteX2" y="connsiteY2"/>
              </a:cxn>
              <a:cxn ang="0">
                <a:pos x="connsiteX3" y="connsiteY3"/>
              </a:cxn>
            </a:cxnLst>
            <a:rect l="l" t="t" r="r" b="b"/>
            <a:pathLst>
              <a:path w="2320322" h="7000966">
                <a:moveTo>
                  <a:pt x="614037" y="7000966"/>
                </a:moveTo>
                <a:lnTo>
                  <a:pt x="0" y="6763006"/>
                </a:lnTo>
                <a:lnTo>
                  <a:pt x="1706285" y="0"/>
                </a:lnTo>
                <a:lnTo>
                  <a:pt x="2320322" y="237959"/>
                </a:lnTo>
                <a:close/>
              </a:path>
            </a:pathLst>
          </a:cu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Diagrama de flujo: entrada manual 15">
            <a:extLst>
              <a:ext uri="{FF2B5EF4-FFF2-40B4-BE49-F238E27FC236}">
                <a16:creationId xmlns:a16="http://schemas.microsoft.com/office/drawing/2014/main" id="{610E433C-8929-89C1-774C-AC527CB9A9F1}"/>
              </a:ext>
            </a:extLst>
          </p:cNvPr>
          <p:cNvSpPr/>
          <p:nvPr userDrawn="1"/>
        </p:nvSpPr>
        <p:spPr>
          <a:xfrm rot="5400000" flipH="1" flipV="1">
            <a:off x="6567952" y="1287308"/>
            <a:ext cx="6911357" cy="4336738"/>
          </a:xfrm>
          <a:prstGeom prst="flowChartManualInpu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Diagrama de flujo: entrada manual 19">
            <a:extLst>
              <a:ext uri="{FF2B5EF4-FFF2-40B4-BE49-F238E27FC236}">
                <a16:creationId xmlns:a16="http://schemas.microsoft.com/office/drawing/2014/main" id="{610E433C-8929-89C1-774C-AC527CB9A9F1}"/>
              </a:ext>
            </a:extLst>
          </p:cNvPr>
          <p:cNvSpPr/>
          <p:nvPr userDrawn="1"/>
        </p:nvSpPr>
        <p:spPr>
          <a:xfrm rot="5400000" flipH="1" flipV="1">
            <a:off x="6551803" y="1303458"/>
            <a:ext cx="6943654" cy="4336738"/>
          </a:xfrm>
          <a:prstGeom prst="flowChartManualInput">
            <a:avLst/>
          </a:prstGeom>
          <a:blipFill dpi="0" rotWithShape="0">
            <a:blip r:embed="rId2">
              <a:alphaModFix amt="38000"/>
            </a:blip>
            <a:srcRect/>
            <a:stretch>
              <a:fillRect l="-81400" t="-786" r="-9497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5" name="Grupo 44">
            <a:extLst>
              <a:ext uri="{FF2B5EF4-FFF2-40B4-BE49-F238E27FC236}">
                <a16:creationId xmlns:a16="http://schemas.microsoft.com/office/drawing/2014/main" id="{A363B1FC-E98D-5FF5-D7B0-C788FAFF7C18}"/>
              </a:ext>
            </a:extLst>
          </p:cNvPr>
          <p:cNvGrpSpPr/>
          <p:nvPr userDrawn="1"/>
        </p:nvGrpSpPr>
        <p:grpSpPr>
          <a:xfrm>
            <a:off x="8811882" y="6314229"/>
            <a:ext cx="3380117" cy="327007"/>
            <a:chOff x="8636485" y="6442253"/>
            <a:chExt cx="3380117" cy="327007"/>
          </a:xfrm>
        </p:grpSpPr>
        <p:sp>
          <p:nvSpPr>
            <p:cNvPr id="11" name="Subtítulo 2">
              <a:extLst>
                <a:ext uri="{FF2B5EF4-FFF2-40B4-BE49-F238E27FC236}">
                  <a16:creationId xmlns:a16="http://schemas.microsoft.com/office/drawing/2014/main" id="{ACD87067-AD6C-C8D6-E822-EDA3A66C619E}"/>
                </a:ext>
              </a:extLst>
            </p:cNvPr>
            <p:cNvSpPr txBox="1">
              <a:spLocks/>
            </p:cNvSpPr>
            <p:nvPr userDrawn="1"/>
          </p:nvSpPr>
          <p:spPr>
            <a:xfrm>
              <a:off x="8636485"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E4EEFA"/>
                  </a:solidFill>
                </a:rPr>
                <a:t>Versión: 2025</a:t>
              </a:r>
            </a:p>
          </p:txBody>
        </p:sp>
        <p:sp>
          <p:nvSpPr>
            <p:cNvPr id="12" name="Subtítulo 2">
              <a:extLst>
                <a:ext uri="{FF2B5EF4-FFF2-40B4-BE49-F238E27FC236}">
                  <a16:creationId xmlns:a16="http://schemas.microsoft.com/office/drawing/2014/main" id="{54B47BFE-CF98-03E3-DA3E-853E7815B8F3}"/>
                </a:ext>
              </a:extLst>
            </p:cNvPr>
            <p:cNvSpPr txBox="1">
              <a:spLocks/>
            </p:cNvSpPr>
            <p:nvPr userDrawn="1"/>
          </p:nvSpPr>
          <p:spPr>
            <a:xfrm>
              <a:off x="9705663"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3" name="Conector recto 12">
              <a:extLst>
                <a:ext uri="{FF2B5EF4-FFF2-40B4-BE49-F238E27FC236}">
                  <a16:creationId xmlns:a16="http://schemas.microsoft.com/office/drawing/2014/main" id="{12BAE0AE-BDA3-1847-8F6E-CA358CF0C6C6}"/>
                </a:ext>
              </a:extLst>
            </p:cNvPr>
            <p:cNvCxnSpPr>
              <a:cxnSpLocks/>
            </p:cNvCxnSpPr>
            <p:nvPr userDrawn="1"/>
          </p:nvCxnSpPr>
          <p:spPr>
            <a:xfrm>
              <a:off x="9705663"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35" name="Forma libre: forma 34">
            <a:extLst>
              <a:ext uri="{FF2B5EF4-FFF2-40B4-BE49-F238E27FC236}">
                <a16:creationId xmlns:a16="http://schemas.microsoft.com/office/drawing/2014/main" id="{5612C8D7-850D-50EF-8270-C489398759A2}"/>
              </a:ext>
            </a:extLst>
          </p:cNvPr>
          <p:cNvSpPr/>
          <p:nvPr userDrawn="1"/>
        </p:nvSpPr>
        <p:spPr>
          <a:xfrm rot="10800000">
            <a:off x="7432638" y="1057091"/>
            <a:ext cx="4759362" cy="1141046"/>
          </a:xfrm>
          <a:custGeom>
            <a:avLst/>
            <a:gdLst>
              <a:gd name="connsiteX0" fmla="*/ 4188839 w 4759362"/>
              <a:gd name="connsiteY0" fmla="*/ 1141046 h 1141046"/>
              <a:gd name="connsiteX1" fmla="*/ 0 w 4759362"/>
              <a:gd name="connsiteY1" fmla="*/ 1141046 h 1141046"/>
              <a:gd name="connsiteX2" fmla="*/ 0 w 4759362"/>
              <a:gd name="connsiteY2" fmla="*/ 0 h 1141046"/>
              <a:gd name="connsiteX3" fmla="*/ 4188839 w 4759362"/>
              <a:gd name="connsiteY3" fmla="*/ 0 h 1141046"/>
              <a:gd name="connsiteX4" fmla="*/ 4759362 w 4759362"/>
              <a:gd name="connsiteY4" fmla="*/ 570523 h 1141046"/>
              <a:gd name="connsiteX5" fmla="*/ 4188839 w 4759362"/>
              <a:gd name="connsiteY5" fmla="*/ 1141046 h 114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9362" h="1141046">
                <a:moveTo>
                  <a:pt x="4188839" y="1141046"/>
                </a:moveTo>
                <a:lnTo>
                  <a:pt x="0" y="1141046"/>
                </a:lnTo>
                <a:lnTo>
                  <a:pt x="0" y="0"/>
                </a:lnTo>
                <a:lnTo>
                  <a:pt x="4188839" y="0"/>
                </a:lnTo>
                <a:cubicBezTo>
                  <a:pt x="4503930" y="0"/>
                  <a:pt x="4759362" y="255432"/>
                  <a:pt x="4759362" y="570523"/>
                </a:cubicBezTo>
                <a:cubicBezTo>
                  <a:pt x="4759362" y="885614"/>
                  <a:pt x="4503930" y="1141046"/>
                  <a:pt x="4188839" y="1141046"/>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8" name="Rectángulo 7">
            <a:extLst>
              <a:ext uri="{FF2B5EF4-FFF2-40B4-BE49-F238E27FC236}">
                <a16:creationId xmlns:a16="http://schemas.microsoft.com/office/drawing/2014/main" id="{F18CD5F6-F113-1D70-FD61-784C5D528335}"/>
              </a:ext>
            </a:extLst>
          </p:cNvPr>
          <p:cNvSpPr/>
          <p:nvPr userDrawn="1"/>
        </p:nvSpPr>
        <p:spPr>
          <a:xfrm>
            <a:off x="11623330" y="0"/>
            <a:ext cx="568670" cy="1580298"/>
          </a:xfrm>
          <a:prstGeom prst="rect">
            <a:avLst/>
          </a:prstGeom>
          <a:blipFill>
            <a:blip r:embed="rId3">
              <a:lum bright="70000" contrast="-70000"/>
            </a:blip>
            <a:stretch>
              <a:fillRect l="-17680" r="-23978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5" name="Gráfico 54">
            <a:extLst>
              <a:ext uri="{FF2B5EF4-FFF2-40B4-BE49-F238E27FC236}">
                <a16:creationId xmlns:a16="http://schemas.microsoft.com/office/drawing/2014/main" id="{A1AA4A7D-B512-56A6-6869-2D949C6E07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cxnSp>
        <p:nvCxnSpPr>
          <p:cNvPr id="56" name="Conector recto 55">
            <a:extLst>
              <a:ext uri="{FF2B5EF4-FFF2-40B4-BE49-F238E27FC236}">
                <a16:creationId xmlns:a16="http://schemas.microsoft.com/office/drawing/2014/main" id="{6DE64664-6FE2-AAD9-B242-D6B8F6232BA7}"/>
              </a:ext>
            </a:extLst>
          </p:cNvPr>
          <p:cNvCxnSpPr>
            <a:cxnSpLocks/>
          </p:cNvCxnSpPr>
          <p:nvPr userDrawn="1"/>
        </p:nvCxnSpPr>
        <p:spPr>
          <a:xfrm>
            <a:off x="6035748" y="6651150"/>
            <a:ext cx="1906807"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A843DE5E-A159-20C4-B725-A0C23CB71733}"/>
              </a:ext>
            </a:extLst>
          </p:cNvPr>
          <p:cNvCxnSpPr>
            <a:cxnSpLocks/>
          </p:cNvCxnSpPr>
          <p:nvPr userDrawn="1"/>
        </p:nvCxnSpPr>
        <p:spPr>
          <a:xfrm>
            <a:off x="1151877" y="344522"/>
            <a:ext cx="2281643"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58" name="Rectángulo 57">
            <a:extLst>
              <a:ext uri="{FF2B5EF4-FFF2-40B4-BE49-F238E27FC236}">
                <a16:creationId xmlns:a16="http://schemas.microsoft.com/office/drawing/2014/main" id="{E3919DD2-6C01-982E-B0A5-FCDD0FDBB745}"/>
              </a:ext>
            </a:extLst>
          </p:cNvPr>
          <p:cNvSpPr/>
          <p:nvPr userDrawn="1"/>
        </p:nvSpPr>
        <p:spPr>
          <a:xfrm flipV="1">
            <a:off x="5975496"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9" name="Gráfico 58">
            <a:extLst>
              <a:ext uri="{FF2B5EF4-FFF2-40B4-BE49-F238E27FC236}">
                <a16:creationId xmlns:a16="http://schemas.microsoft.com/office/drawing/2014/main" id="{154DB922-E45D-78D6-FB7D-6C03DDD1F8C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681333" y="300900"/>
            <a:ext cx="1117241" cy="79919"/>
          </a:xfrm>
          <a:prstGeom prst="rect">
            <a:avLst/>
          </a:prstGeom>
        </p:spPr>
      </p:pic>
      <p:pic>
        <p:nvPicPr>
          <p:cNvPr id="60" name="Gráfico 59">
            <a:extLst>
              <a:ext uri="{FF2B5EF4-FFF2-40B4-BE49-F238E27FC236}">
                <a16:creationId xmlns:a16="http://schemas.microsoft.com/office/drawing/2014/main" id="{FB92AE36-F2C1-F34B-71EF-A8E6F25E4F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59984" y="6610645"/>
            <a:ext cx="1117241" cy="79919"/>
          </a:xfrm>
          <a:prstGeom prst="rect">
            <a:avLst/>
          </a:prstGeom>
        </p:spPr>
      </p:pic>
      <p:sp>
        <p:nvSpPr>
          <p:cNvPr id="61" name="Rectángulo 60">
            <a:extLst>
              <a:ext uri="{FF2B5EF4-FFF2-40B4-BE49-F238E27FC236}">
                <a16:creationId xmlns:a16="http://schemas.microsoft.com/office/drawing/2014/main" id="{FAE2FD70-7ED4-750E-CA1C-5914123E06CA}"/>
              </a:ext>
            </a:extLst>
          </p:cNvPr>
          <p:cNvSpPr/>
          <p:nvPr userDrawn="1"/>
        </p:nvSpPr>
        <p:spPr>
          <a:xfrm flipV="1">
            <a:off x="3411223"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B39487E3-3BD2-0794-750B-B015386AA6EE}"/>
              </a:ext>
            </a:extLst>
          </p:cNvPr>
          <p:cNvSpPr/>
          <p:nvPr userDrawn="1"/>
        </p:nvSpPr>
        <p:spPr>
          <a:xfrm flipV="1">
            <a:off x="1058721"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Rectángulo 62">
            <a:extLst>
              <a:ext uri="{FF2B5EF4-FFF2-40B4-BE49-F238E27FC236}">
                <a16:creationId xmlns:a16="http://schemas.microsoft.com/office/drawing/2014/main" id="{B949ADB0-B410-A8A4-846A-D6BE0DAF84FF}"/>
              </a:ext>
            </a:extLst>
          </p:cNvPr>
          <p:cNvSpPr/>
          <p:nvPr userDrawn="1"/>
        </p:nvSpPr>
        <p:spPr>
          <a:xfrm flipV="1">
            <a:off x="7887423"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ráfico 4">
            <a:extLst>
              <a:ext uri="{FF2B5EF4-FFF2-40B4-BE49-F238E27FC236}">
                <a16:creationId xmlns:a16="http://schemas.microsoft.com/office/drawing/2014/main" id="{B563D6FC-B7A6-E214-7C72-FD9B5FAAE641}"/>
              </a:ext>
            </a:extLst>
          </p:cNvPr>
          <p:cNvPicPr>
            <a:picLocks noChangeAspect="1"/>
          </p:cNvPicPr>
          <p:nvPr userDrawn="1"/>
        </p:nvPicPr>
        <p:blipFill>
          <a:blip r:embed="rId8">
            <a:alphaModFix amt="67000"/>
            <a:extLst>
              <a:ext uri="{96DAC541-7B7A-43D3-8B79-37D633B846F1}">
                <asvg:svgBlip xmlns:asvg="http://schemas.microsoft.com/office/drawing/2016/SVG/main" r:embed="rId9"/>
              </a:ext>
            </a:extLst>
          </a:blip>
          <a:stretch>
            <a:fillRect/>
          </a:stretch>
        </p:blipFill>
        <p:spPr>
          <a:xfrm rot="10800000">
            <a:off x="11401850" y="2224688"/>
            <a:ext cx="790149" cy="1580298"/>
          </a:xfrm>
          <a:prstGeom prst="rect">
            <a:avLst/>
          </a:prstGeom>
        </p:spPr>
      </p:pic>
      <p:sp>
        <p:nvSpPr>
          <p:cNvPr id="53" name="Elipse 52">
            <a:extLst>
              <a:ext uri="{FF2B5EF4-FFF2-40B4-BE49-F238E27FC236}">
                <a16:creationId xmlns:a16="http://schemas.microsoft.com/office/drawing/2014/main" id="{70DED0B7-7DEB-1DF2-6FD1-817C279751B4}"/>
              </a:ext>
            </a:extLst>
          </p:cNvPr>
          <p:cNvSpPr/>
          <p:nvPr userDrawn="1"/>
        </p:nvSpPr>
        <p:spPr>
          <a:xfrm>
            <a:off x="11413174" y="2124070"/>
            <a:ext cx="737831" cy="737831"/>
          </a:xfrm>
          <a:prstGeom prst="ellipse">
            <a:avLst/>
          </a:prstGeom>
          <a:solidFill>
            <a:schemeClr val="bg1">
              <a:alpha val="84000"/>
            </a:schemeClr>
          </a:solidFill>
          <a:ln w="330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5800" dirty="0"/>
          </a:p>
        </p:txBody>
      </p:sp>
      <p:pic>
        <p:nvPicPr>
          <p:cNvPr id="2" name="Imagen 1">
            <a:extLst>
              <a:ext uri="{FF2B5EF4-FFF2-40B4-BE49-F238E27FC236}">
                <a16:creationId xmlns:a16="http://schemas.microsoft.com/office/drawing/2014/main" id="{D47E6233-AD01-D01B-0564-0312F9533D6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62055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BA7F7-EEEA-521A-09A2-062A303A4482}"/>
              </a:ext>
            </a:extLst>
          </p:cNvPr>
          <p:cNvSpPr>
            <a:spLocks noGrp="1"/>
          </p:cNvSpPr>
          <p:nvPr>
            <p:ph type="title" hasCustomPrompt="1"/>
          </p:nvPr>
        </p:nvSpPr>
        <p:spPr>
          <a:xfrm>
            <a:off x="831850" y="1709738"/>
            <a:ext cx="10515600" cy="2852737"/>
          </a:xfrm>
        </p:spPr>
        <p:txBody>
          <a:bodyPr anchor="b"/>
          <a:lstStyle>
            <a:lvl1pPr>
              <a:defRPr sz="60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E535D52B-A367-D1D1-7E68-7EC5097E019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82000"/>
                  </a:schemeClr>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sp>
        <p:nvSpPr>
          <p:cNvPr id="4" name="Marcador de fecha 3">
            <a:extLst>
              <a:ext uri="{FF2B5EF4-FFF2-40B4-BE49-F238E27FC236}">
                <a16:creationId xmlns:a16="http://schemas.microsoft.com/office/drawing/2014/main" id="{E0C55430-0DC4-B7CE-0AC7-90582EDDE098}"/>
              </a:ext>
            </a:extLst>
          </p:cNvPr>
          <p:cNvSpPr>
            <a:spLocks noGrp="1"/>
          </p:cNvSpPr>
          <p:nvPr>
            <p:ph type="dt" sz="half" idx="10"/>
          </p:nvPr>
        </p:nvSpPr>
        <p:spPr/>
        <p:txBody>
          <a:bodyPr/>
          <a:lstStyle/>
          <a:p>
            <a:fld id="{CDF88E34-D0E7-4C09-A75A-E5A7EF82DB09}" type="datetimeFigureOut">
              <a:rPr lang="es-CO" smtClean="0"/>
              <a:t>3/03/2025</a:t>
            </a:fld>
            <a:endParaRPr lang="es-CO"/>
          </a:p>
        </p:txBody>
      </p:sp>
      <p:sp>
        <p:nvSpPr>
          <p:cNvPr id="5" name="Marcador de pie de página 4">
            <a:extLst>
              <a:ext uri="{FF2B5EF4-FFF2-40B4-BE49-F238E27FC236}">
                <a16:creationId xmlns:a16="http://schemas.microsoft.com/office/drawing/2014/main" id="{B25F882F-7348-9D16-18DA-7CE4AB36A5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4E651C4-6359-5D60-50A4-50377A42D313}"/>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7" name="Conector recto 6">
            <a:extLst>
              <a:ext uri="{FF2B5EF4-FFF2-40B4-BE49-F238E27FC236}">
                <a16:creationId xmlns:a16="http://schemas.microsoft.com/office/drawing/2014/main" id="{E9880E6B-18D3-4698-9B68-238ADCDEEDBC}"/>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234CFEF1-C34D-D061-B89E-EEEF497E2622}"/>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45E7177E-FA93-A24A-4594-CCB92D1B7BF0}"/>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0" name="Gráfico 9">
            <a:extLst>
              <a:ext uri="{FF2B5EF4-FFF2-40B4-BE49-F238E27FC236}">
                <a16:creationId xmlns:a16="http://schemas.microsoft.com/office/drawing/2014/main" id="{98563242-8066-2FB2-8BDE-9A8E38E932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1" name="Rectángulo 10">
            <a:extLst>
              <a:ext uri="{FF2B5EF4-FFF2-40B4-BE49-F238E27FC236}">
                <a16:creationId xmlns:a16="http://schemas.microsoft.com/office/drawing/2014/main" id="{2FA88472-C4AF-55ED-1ED4-DE17486EBB13}"/>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1AF0239-24ED-0330-4F99-42126449352E}"/>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3" name="Grupo 12">
            <a:extLst>
              <a:ext uri="{FF2B5EF4-FFF2-40B4-BE49-F238E27FC236}">
                <a16:creationId xmlns:a16="http://schemas.microsoft.com/office/drawing/2014/main" id="{89E18B4C-4BC0-AC60-63F7-FC1028A9A467}"/>
              </a:ext>
            </a:extLst>
          </p:cNvPr>
          <p:cNvGrpSpPr/>
          <p:nvPr userDrawn="1"/>
        </p:nvGrpSpPr>
        <p:grpSpPr>
          <a:xfrm>
            <a:off x="8505690" y="6270037"/>
            <a:ext cx="3686309" cy="555664"/>
            <a:chOff x="8505690" y="6270037"/>
            <a:chExt cx="3686309" cy="555664"/>
          </a:xfrm>
        </p:grpSpPr>
        <p:sp>
          <p:nvSpPr>
            <p:cNvPr id="14" name="Forma libre: forma 13">
              <a:extLst>
                <a:ext uri="{FF2B5EF4-FFF2-40B4-BE49-F238E27FC236}">
                  <a16:creationId xmlns:a16="http://schemas.microsoft.com/office/drawing/2014/main" id="{918B77D8-FBEB-4E5A-955D-53CE5AEDE76C}"/>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 name="Subtítulo 2">
              <a:extLst>
                <a:ext uri="{FF2B5EF4-FFF2-40B4-BE49-F238E27FC236}">
                  <a16:creationId xmlns:a16="http://schemas.microsoft.com/office/drawing/2014/main" id="{C262461A-0D66-5349-8678-24C10B140748}"/>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6" name="Subtítulo 2">
              <a:extLst>
                <a:ext uri="{FF2B5EF4-FFF2-40B4-BE49-F238E27FC236}">
                  <a16:creationId xmlns:a16="http://schemas.microsoft.com/office/drawing/2014/main" id="{EF47B88E-B3BF-E1D2-0AD2-E03797CF8B0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28F94F19-9DB7-7F52-CE8D-F592C880B09E}"/>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8" name="Gráfico 17">
            <a:extLst>
              <a:ext uri="{FF2B5EF4-FFF2-40B4-BE49-F238E27FC236}">
                <a16:creationId xmlns:a16="http://schemas.microsoft.com/office/drawing/2014/main" id="{DC342B7A-1180-71EC-07CB-35BFE099D5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19" name="Imagen 18">
            <a:extLst>
              <a:ext uri="{FF2B5EF4-FFF2-40B4-BE49-F238E27FC236}">
                <a16:creationId xmlns:a16="http://schemas.microsoft.com/office/drawing/2014/main" id="{73DB3121-B4B9-80B9-F22A-7AA4D2E7725B}"/>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60542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7CA7C-8BCB-8B20-785D-877B9269CD16}"/>
              </a:ext>
            </a:extLst>
          </p:cNvPr>
          <p:cNvSpPr>
            <a:spLocks noGrp="1"/>
          </p:cNvSpPr>
          <p:nvPr>
            <p:ph type="title" hasCustomPrompt="1"/>
          </p:nvPr>
        </p:nvSpPr>
        <p:spPr/>
        <p:txBody>
          <a:bodyPr/>
          <a:lstStyle>
            <a:lvl1pPr>
              <a:defRPr b="1"/>
            </a:lvl1pPr>
          </a:lstStyle>
          <a:p>
            <a:r>
              <a:rPr lang="es-ES" dirty="0"/>
              <a:t>TÍTULO DIAPOSITIVAS CALIBRI 36PT</a:t>
            </a:r>
            <a:endParaRPr lang="es-CO" dirty="0"/>
          </a:p>
        </p:txBody>
      </p:sp>
      <p:sp>
        <p:nvSpPr>
          <p:cNvPr id="3" name="Marcador de contenido 2">
            <a:extLst>
              <a:ext uri="{FF2B5EF4-FFF2-40B4-BE49-F238E27FC236}">
                <a16:creationId xmlns:a16="http://schemas.microsoft.com/office/drawing/2014/main" id="{8887C767-EC3C-7422-9A2A-4CEB856350BD}"/>
              </a:ext>
            </a:extLst>
          </p:cNvPr>
          <p:cNvSpPr>
            <a:spLocks noGrp="1"/>
          </p:cNvSpPr>
          <p:nvPr>
            <p:ph sz="half" idx="1"/>
          </p:nvPr>
        </p:nvSpPr>
        <p:spPr>
          <a:xfrm>
            <a:off x="838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93CAEDC3-E5EA-69A7-0BA9-63C9EC7E0CB8}"/>
              </a:ext>
            </a:extLst>
          </p:cNvPr>
          <p:cNvSpPr>
            <a:spLocks noGrp="1"/>
          </p:cNvSpPr>
          <p:nvPr>
            <p:ph sz="half" idx="2"/>
          </p:nvPr>
        </p:nvSpPr>
        <p:spPr>
          <a:xfrm>
            <a:off x="6172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056311E-BAFA-D74E-B01D-A75DA196EC8B}"/>
              </a:ext>
            </a:extLst>
          </p:cNvPr>
          <p:cNvSpPr>
            <a:spLocks noGrp="1"/>
          </p:cNvSpPr>
          <p:nvPr>
            <p:ph type="dt" sz="half" idx="10"/>
          </p:nvPr>
        </p:nvSpPr>
        <p:spPr/>
        <p:txBody>
          <a:bodyPr/>
          <a:lstStyle/>
          <a:p>
            <a:fld id="{CDF88E34-D0E7-4C09-A75A-E5A7EF82DB09}" type="datetimeFigureOut">
              <a:rPr lang="es-CO" smtClean="0"/>
              <a:t>3/03/2025</a:t>
            </a:fld>
            <a:endParaRPr lang="es-CO"/>
          </a:p>
        </p:txBody>
      </p:sp>
      <p:sp>
        <p:nvSpPr>
          <p:cNvPr id="6" name="Marcador de pie de página 5">
            <a:extLst>
              <a:ext uri="{FF2B5EF4-FFF2-40B4-BE49-F238E27FC236}">
                <a16:creationId xmlns:a16="http://schemas.microsoft.com/office/drawing/2014/main" id="{B81FDE75-581A-F953-6437-7AF9E2E9D1A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DF55AA8-B079-706C-A891-C5CDD278ACA7}"/>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8" name="Conector recto 7">
            <a:extLst>
              <a:ext uri="{FF2B5EF4-FFF2-40B4-BE49-F238E27FC236}">
                <a16:creationId xmlns:a16="http://schemas.microsoft.com/office/drawing/2014/main" id="{5AA234D7-CDDD-5167-40B5-9EBAD1B51084}"/>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F9DA892C-96B1-7260-40ED-225E33767764}"/>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86B28CAC-13D6-C4C8-F379-4E7611F7CE8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8F6CC01A-0F1F-69C4-4BA1-C7428B2EA9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856D2ED7-0BF6-2CB7-93C3-09E58611344A}"/>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5380A055-5F9B-4C13-E5BB-2C7D13761B74}"/>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2F04C268-D9B8-7790-E7DB-0A0B8F20CC49}"/>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DA2E2D0C-1323-A818-C193-C9B5E7610305}"/>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AF28E2A3-F78F-FE9A-1825-8E8E6A1306BA}"/>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9720C3DA-7FD3-3768-A27F-75E1516E3931}"/>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067C8115-5CCB-7D32-99DD-BDBFF485C441}"/>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179C0306-D8D0-F71C-CF1E-9A095DA664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0" name="Imagen 19">
            <a:extLst>
              <a:ext uri="{FF2B5EF4-FFF2-40B4-BE49-F238E27FC236}">
                <a16:creationId xmlns:a16="http://schemas.microsoft.com/office/drawing/2014/main" id="{5B6C8D6E-0E68-2C8A-D494-EF409EE3F532}"/>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236807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8CF10-8C0D-E5B9-3720-9C21044E4C59}"/>
              </a:ext>
            </a:extLst>
          </p:cNvPr>
          <p:cNvSpPr>
            <a:spLocks noGrp="1"/>
          </p:cNvSpPr>
          <p:nvPr>
            <p:ph type="title" hasCustomPrompt="1"/>
          </p:nvPr>
        </p:nvSpPr>
        <p:spPr>
          <a:xfrm>
            <a:off x="839788" y="365125"/>
            <a:ext cx="10515600" cy="1325563"/>
          </a:xfrm>
        </p:spPr>
        <p:txBody>
          <a:bodyPr/>
          <a:lstStyle>
            <a:lvl1pPr>
              <a:defRPr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A0A70D2E-568B-3D3B-1CF1-9D60848C13E3}"/>
              </a:ext>
            </a:extLst>
          </p:cNvPr>
          <p:cNvSpPr>
            <a:spLocks noGrp="1"/>
          </p:cNvSpPr>
          <p:nvPr>
            <p:ph type="body" idx="1" hasCustomPrompt="1"/>
          </p:nvPr>
        </p:nvSpPr>
        <p:spPr>
          <a:xfrm>
            <a:off x="839788" y="1681163"/>
            <a:ext cx="5157787"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4" name="Marcador de contenido 3">
            <a:extLst>
              <a:ext uri="{FF2B5EF4-FFF2-40B4-BE49-F238E27FC236}">
                <a16:creationId xmlns:a16="http://schemas.microsoft.com/office/drawing/2014/main" id="{F244F8B5-B60A-FABA-AEDD-3CF224AFDE63}"/>
              </a:ext>
            </a:extLst>
          </p:cNvPr>
          <p:cNvSpPr>
            <a:spLocks noGrp="1"/>
          </p:cNvSpPr>
          <p:nvPr>
            <p:ph sz="half" idx="2"/>
          </p:nvPr>
        </p:nvSpPr>
        <p:spPr>
          <a:xfrm>
            <a:off x="839788" y="2505075"/>
            <a:ext cx="5157787"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49ED1C77-70DB-FA58-1F9D-A224E69DBA57}"/>
              </a:ext>
            </a:extLst>
          </p:cNvPr>
          <p:cNvSpPr>
            <a:spLocks noGrp="1"/>
          </p:cNvSpPr>
          <p:nvPr>
            <p:ph type="body" sz="quarter" idx="3" hasCustomPrompt="1"/>
          </p:nvPr>
        </p:nvSpPr>
        <p:spPr>
          <a:xfrm>
            <a:off x="6172200" y="1681163"/>
            <a:ext cx="5183188"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6" name="Marcador de contenido 5">
            <a:extLst>
              <a:ext uri="{FF2B5EF4-FFF2-40B4-BE49-F238E27FC236}">
                <a16:creationId xmlns:a16="http://schemas.microsoft.com/office/drawing/2014/main" id="{F5477175-FF90-AD82-F463-0A359BECF9BC}"/>
              </a:ext>
            </a:extLst>
          </p:cNvPr>
          <p:cNvSpPr>
            <a:spLocks noGrp="1"/>
          </p:cNvSpPr>
          <p:nvPr>
            <p:ph sz="quarter" idx="4"/>
          </p:nvPr>
        </p:nvSpPr>
        <p:spPr>
          <a:xfrm>
            <a:off x="6172200" y="2505075"/>
            <a:ext cx="5183188"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0C6A2398-8219-4B1D-2852-6EF0B23E25AB}"/>
              </a:ext>
            </a:extLst>
          </p:cNvPr>
          <p:cNvSpPr>
            <a:spLocks noGrp="1"/>
          </p:cNvSpPr>
          <p:nvPr>
            <p:ph type="dt" sz="half" idx="10"/>
          </p:nvPr>
        </p:nvSpPr>
        <p:spPr/>
        <p:txBody>
          <a:bodyPr/>
          <a:lstStyle/>
          <a:p>
            <a:fld id="{CDF88E34-D0E7-4C09-A75A-E5A7EF82DB09}" type="datetimeFigureOut">
              <a:rPr lang="es-CO" smtClean="0"/>
              <a:t>3/03/2025</a:t>
            </a:fld>
            <a:endParaRPr lang="es-CO"/>
          </a:p>
        </p:txBody>
      </p:sp>
      <p:sp>
        <p:nvSpPr>
          <p:cNvPr id="8" name="Marcador de pie de página 7">
            <a:extLst>
              <a:ext uri="{FF2B5EF4-FFF2-40B4-BE49-F238E27FC236}">
                <a16:creationId xmlns:a16="http://schemas.microsoft.com/office/drawing/2014/main" id="{619160D6-9314-7B64-9F0B-83400F7A09E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20F135F-4C69-6197-41A1-6664D664631B}"/>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10" name="Conector recto 9">
            <a:extLst>
              <a:ext uri="{FF2B5EF4-FFF2-40B4-BE49-F238E27FC236}">
                <a16:creationId xmlns:a16="http://schemas.microsoft.com/office/drawing/2014/main" id="{2004F532-9488-327E-DDA9-5F2F27962166}"/>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11" name="Rectángulo 10">
            <a:extLst>
              <a:ext uri="{FF2B5EF4-FFF2-40B4-BE49-F238E27FC236}">
                <a16:creationId xmlns:a16="http://schemas.microsoft.com/office/drawing/2014/main" id="{A9049F49-14E3-E7AE-BFE2-DAF83E9E66E8}"/>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a:extLst>
              <a:ext uri="{FF2B5EF4-FFF2-40B4-BE49-F238E27FC236}">
                <a16:creationId xmlns:a16="http://schemas.microsoft.com/office/drawing/2014/main" id="{7050E000-49F0-50FA-C39E-B1F0758FF702}"/>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3" name="Gráfico 12">
            <a:extLst>
              <a:ext uri="{FF2B5EF4-FFF2-40B4-BE49-F238E27FC236}">
                <a16:creationId xmlns:a16="http://schemas.microsoft.com/office/drawing/2014/main" id="{0C3E57D4-97A5-6B32-4693-964FCA0FD4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4" name="Rectángulo 13">
            <a:extLst>
              <a:ext uri="{FF2B5EF4-FFF2-40B4-BE49-F238E27FC236}">
                <a16:creationId xmlns:a16="http://schemas.microsoft.com/office/drawing/2014/main" id="{2608DF07-9201-AEDB-0162-E91C5A3B8D7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8D78CA0-DDCF-2CA0-E2ED-B3D2E68189D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3DE89ADC-1BEF-2828-B939-44ACC47B7CEA}"/>
              </a:ext>
            </a:extLst>
          </p:cNvPr>
          <p:cNvGrpSpPr/>
          <p:nvPr userDrawn="1"/>
        </p:nvGrpSpPr>
        <p:grpSpPr>
          <a:xfrm>
            <a:off x="8505690" y="6270037"/>
            <a:ext cx="3686309" cy="555664"/>
            <a:chOff x="8505690" y="6270037"/>
            <a:chExt cx="3686309" cy="555664"/>
          </a:xfrm>
        </p:grpSpPr>
        <p:sp>
          <p:nvSpPr>
            <p:cNvPr id="17" name="Forma libre: forma 16">
              <a:extLst>
                <a:ext uri="{FF2B5EF4-FFF2-40B4-BE49-F238E27FC236}">
                  <a16:creationId xmlns:a16="http://schemas.microsoft.com/office/drawing/2014/main" id="{B56243B2-68EF-F922-E3D5-A526D2412E79}"/>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8" name="Subtítulo 2">
              <a:extLst>
                <a:ext uri="{FF2B5EF4-FFF2-40B4-BE49-F238E27FC236}">
                  <a16:creationId xmlns:a16="http://schemas.microsoft.com/office/drawing/2014/main" id="{23476CD7-9C70-E19B-E52F-C396A78F5BF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9" name="Subtítulo 2">
              <a:extLst>
                <a:ext uri="{FF2B5EF4-FFF2-40B4-BE49-F238E27FC236}">
                  <a16:creationId xmlns:a16="http://schemas.microsoft.com/office/drawing/2014/main" id="{38EF89A1-6F14-AA99-C7F9-1D300EAD29C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20" name="Conector recto 19">
              <a:extLst>
                <a:ext uri="{FF2B5EF4-FFF2-40B4-BE49-F238E27FC236}">
                  <a16:creationId xmlns:a16="http://schemas.microsoft.com/office/drawing/2014/main" id="{4138AC00-C692-B5EF-1295-FDE21C064E08}"/>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21" name="Gráfico 20">
            <a:extLst>
              <a:ext uri="{FF2B5EF4-FFF2-40B4-BE49-F238E27FC236}">
                <a16:creationId xmlns:a16="http://schemas.microsoft.com/office/drawing/2014/main" id="{7479E789-52B2-3A3B-13B5-04509A7F28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2" name="Imagen 21">
            <a:extLst>
              <a:ext uri="{FF2B5EF4-FFF2-40B4-BE49-F238E27FC236}">
                <a16:creationId xmlns:a16="http://schemas.microsoft.com/office/drawing/2014/main" id="{A35F2E99-AF2C-7355-4264-C244E0C780A8}"/>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23001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3BBB0E51-1CBA-3958-2D10-0329A41AD0C3}"/>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6" name="Conector recto 5">
            <a:extLst>
              <a:ext uri="{FF2B5EF4-FFF2-40B4-BE49-F238E27FC236}">
                <a16:creationId xmlns:a16="http://schemas.microsoft.com/office/drawing/2014/main" id="{A7160B39-792F-5079-F74D-A62B30411DEB}"/>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D49858A4-23E2-3FB0-4C5B-8988E374C2CE}"/>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7">
            <a:extLst>
              <a:ext uri="{FF2B5EF4-FFF2-40B4-BE49-F238E27FC236}">
                <a16:creationId xmlns:a16="http://schemas.microsoft.com/office/drawing/2014/main" id="{D8158569-59C9-7B27-BB1E-08CF31B71AEA}"/>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9" name="Gráfico 8">
            <a:extLst>
              <a:ext uri="{FF2B5EF4-FFF2-40B4-BE49-F238E27FC236}">
                <a16:creationId xmlns:a16="http://schemas.microsoft.com/office/drawing/2014/main" id="{925A6155-69E8-825F-CA51-57EB95CE6F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312EE936-70D4-9791-6EE4-B17275B51EFF}"/>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477FA1EC-0A09-1956-F68A-6533A9C291E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 name="Grupo 11">
            <a:extLst>
              <a:ext uri="{FF2B5EF4-FFF2-40B4-BE49-F238E27FC236}">
                <a16:creationId xmlns:a16="http://schemas.microsoft.com/office/drawing/2014/main" id="{1F6343D1-E8A7-9E36-3B1E-3F8DCD7F31CD}"/>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7044A2EA-F3BC-D77E-2BA0-819294F06B03}"/>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009E9A0D-C3E6-ABFD-5EF9-60A19C76601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D9C78D52-4E25-5337-A9E5-9589ACFBDCAF}"/>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02F3ACF5-7D54-BA21-8D70-E40AA9B64054}"/>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39ABE915-9ACE-5D3D-6AB1-B8CB6124C3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18" name="Título 1">
            <a:extLst>
              <a:ext uri="{FF2B5EF4-FFF2-40B4-BE49-F238E27FC236}">
                <a16:creationId xmlns:a16="http://schemas.microsoft.com/office/drawing/2014/main" id="{FBFE5140-E140-52B1-99EC-FC607B7DB1D6}"/>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19" name="Marcador de texto 2">
            <a:extLst>
              <a:ext uri="{FF2B5EF4-FFF2-40B4-BE49-F238E27FC236}">
                <a16:creationId xmlns:a16="http://schemas.microsoft.com/office/drawing/2014/main" id="{213F50A1-3189-1D9D-1D9C-4F228781596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20" name="Imagen 19">
            <a:extLst>
              <a:ext uri="{FF2B5EF4-FFF2-40B4-BE49-F238E27FC236}">
                <a16:creationId xmlns:a16="http://schemas.microsoft.com/office/drawing/2014/main" id="{252A7AD5-2912-A3CE-D8DD-C611DCB6708C}"/>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71682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cxnSp>
        <p:nvCxnSpPr>
          <p:cNvPr id="24" name="Conector recto 23">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5" name="Rectángulo 24">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4">
            <a:extLst>
              <a:ext uri="{FF2B5EF4-FFF2-40B4-BE49-F238E27FC236}">
                <a16:creationId xmlns:a16="http://schemas.microsoft.com/office/drawing/2014/main" id="{8919BDD3-6E28-C122-74DD-5895BA65E1C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7" name="Rectángulo 6">
            <a:extLst>
              <a:ext uri="{FF2B5EF4-FFF2-40B4-BE49-F238E27FC236}">
                <a16:creationId xmlns:a16="http://schemas.microsoft.com/office/drawing/2014/main" id="{48A33517-C9AC-A48A-545D-35AAC891FE80}"/>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B44C8CD-681E-FCCC-79B3-9BC6839E0ECC}"/>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‹Nº›</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1" name="Título 1">
            <a:extLst>
              <a:ext uri="{FF2B5EF4-FFF2-40B4-BE49-F238E27FC236}">
                <a16:creationId xmlns:a16="http://schemas.microsoft.com/office/drawing/2014/main" id="{9D2D212D-9E03-00B6-30FA-2D3F0105D6AB}"/>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23" name="Marcador de texto 2">
            <a:extLst>
              <a:ext uri="{FF2B5EF4-FFF2-40B4-BE49-F238E27FC236}">
                <a16:creationId xmlns:a16="http://schemas.microsoft.com/office/drawing/2014/main" id="{0BEFBE4B-84E5-D5E9-2CC7-AC743AE2EC9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9" name="Imagen 8">
            <a:extLst>
              <a:ext uri="{FF2B5EF4-FFF2-40B4-BE49-F238E27FC236}">
                <a16:creationId xmlns:a16="http://schemas.microsoft.com/office/drawing/2014/main" id="{C519A8AA-F8D9-9D42-1E71-FBBFF333918D}"/>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166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cxnSp>
        <p:nvCxnSpPr>
          <p:cNvPr id="21" name="Conector recto 20">
            <a:extLst>
              <a:ext uri="{FF2B5EF4-FFF2-40B4-BE49-F238E27FC236}">
                <a16:creationId xmlns:a16="http://schemas.microsoft.com/office/drawing/2014/main" id="{9824C556-2385-433E-5811-15298C0C5C91}"/>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B6126D04-C3A1-55DA-21CD-11C8258598C0}"/>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‹Nº›</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cxnSp>
        <p:nvCxnSpPr>
          <p:cNvPr id="23" name="Conector recto 22">
            <a:extLst>
              <a:ext uri="{FF2B5EF4-FFF2-40B4-BE49-F238E27FC236}">
                <a16:creationId xmlns:a16="http://schemas.microsoft.com/office/drawing/2014/main" id="{0A25487E-DC61-D270-5E82-7BFD0C37155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48A33517-C9AC-A48A-545D-35AAC891FE80}"/>
              </a:ext>
            </a:extLst>
          </p:cNvPr>
          <p:cNvSpPr/>
          <p:nvPr userDrawn="1"/>
        </p:nvSpPr>
        <p:spPr>
          <a:xfrm flipV="1">
            <a:off x="11775829" y="85701"/>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C55A6222-6A7C-01F7-24FF-82470C36DE2B}"/>
              </a:ext>
            </a:extLst>
          </p:cNvPr>
          <p:cNvSpPr>
            <a:spLocks noGrp="1"/>
          </p:cNvSpPr>
          <p:nvPr>
            <p:ph type="title" hasCustomPrompt="1"/>
          </p:nvPr>
        </p:nvSpPr>
        <p:spPr>
          <a:xfrm>
            <a:off x="1299598" y="136526"/>
            <a:ext cx="8007239" cy="1130799"/>
          </a:xfrm>
        </p:spPr>
        <p:txBody>
          <a:bodyPr anchor="b">
            <a:normAutofit/>
          </a:bodyPr>
          <a:lstStyle>
            <a:lvl1pPr>
              <a:defRPr sz="3600" b="1">
                <a:solidFill>
                  <a:srgbClr val="50A0E0"/>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8" name="Marcador de texto 2">
            <a:extLst>
              <a:ext uri="{FF2B5EF4-FFF2-40B4-BE49-F238E27FC236}">
                <a16:creationId xmlns:a16="http://schemas.microsoft.com/office/drawing/2014/main" id="{6D872614-EB89-E144-9E4E-2D4AA73DAB15}"/>
              </a:ext>
            </a:extLst>
          </p:cNvPr>
          <p:cNvSpPr>
            <a:spLocks noGrp="1"/>
          </p:cNvSpPr>
          <p:nvPr>
            <p:ph type="body" idx="1" hasCustomPrompt="1"/>
          </p:nvPr>
        </p:nvSpPr>
        <p:spPr>
          <a:xfrm>
            <a:off x="1299598" y="1280171"/>
            <a:ext cx="10047851" cy="769286"/>
          </a:xfrm>
        </p:spPr>
        <p:txBody>
          <a:bodyPr/>
          <a:lstStyle>
            <a:lvl1pPr marL="0" indent="0">
              <a:buNone/>
              <a:defRPr sz="2400">
                <a:solidFill>
                  <a:srgbClr val="BAAF4C"/>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11" name="Imagen 10">
            <a:extLst>
              <a:ext uri="{FF2B5EF4-FFF2-40B4-BE49-F238E27FC236}">
                <a16:creationId xmlns:a16="http://schemas.microsoft.com/office/drawing/2014/main" id="{AA108C34-0648-E57D-305C-F80A9B3BC369}"/>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06437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8" name="Rectángulo 7">
            <a:extLst>
              <a:ext uri="{FF2B5EF4-FFF2-40B4-BE49-F238E27FC236}">
                <a16:creationId xmlns:a16="http://schemas.microsoft.com/office/drawing/2014/main" id="{3B44C8CD-681E-FCCC-79B3-9BC6839E0ECC}"/>
              </a:ext>
            </a:extLst>
          </p:cNvPr>
          <p:cNvSpPr/>
          <p:nvPr userDrawn="1"/>
        </p:nvSpPr>
        <p:spPr>
          <a:xfrm flipV="1">
            <a:off x="1179094" y="176242"/>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‹Nº›</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sp>
        <p:nvSpPr>
          <p:cNvPr id="20" name="Rectángulo 19">
            <a:extLst>
              <a:ext uri="{FF2B5EF4-FFF2-40B4-BE49-F238E27FC236}">
                <a16:creationId xmlns:a16="http://schemas.microsoft.com/office/drawing/2014/main" id="{E793382F-80AA-4610-2C5A-2AFF69674C92}"/>
              </a:ext>
            </a:extLst>
          </p:cNvPr>
          <p:cNvSpPr/>
          <p:nvPr userDrawn="1"/>
        </p:nvSpPr>
        <p:spPr>
          <a:xfrm flipV="1">
            <a:off x="354910" y="67432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92EB8C53-FD3A-207F-86B9-DE722CE3C6DA}"/>
              </a:ext>
            </a:extLst>
          </p:cNvPr>
          <p:cNvCxnSpPr>
            <a:cxnSpLocks/>
          </p:cNvCxnSpPr>
          <p:nvPr userDrawn="1"/>
        </p:nvCxnSpPr>
        <p:spPr>
          <a:xfrm>
            <a:off x="8365959" y="146599"/>
            <a:ext cx="3473700"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3" name="Rectángulo 22">
            <a:extLst>
              <a:ext uri="{FF2B5EF4-FFF2-40B4-BE49-F238E27FC236}">
                <a16:creationId xmlns:a16="http://schemas.microsoft.com/office/drawing/2014/main" id="{0CA88B20-DAB3-894D-0D07-E17CE6D056DE}"/>
              </a:ext>
            </a:extLst>
          </p:cNvPr>
          <p:cNvSpPr/>
          <p:nvPr userDrawn="1"/>
        </p:nvSpPr>
        <p:spPr>
          <a:xfrm flipV="1">
            <a:off x="11775830" y="8634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3E1603AD-B1C2-8BB9-05BE-377E4B3BBB14}"/>
              </a:ext>
            </a:extLst>
          </p:cNvPr>
          <p:cNvSpPr>
            <a:spLocks noGrp="1"/>
          </p:cNvSpPr>
          <p:nvPr>
            <p:ph type="title" hasCustomPrompt="1"/>
          </p:nvPr>
        </p:nvSpPr>
        <p:spPr>
          <a:xfrm>
            <a:off x="1299598" y="136526"/>
            <a:ext cx="8007239" cy="1130799"/>
          </a:xfrm>
        </p:spPr>
        <p:txBody>
          <a:bodyPr anchor="b">
            <a:normAutofit/>
          </a:bodyPr>
          <a:lstStyle>
            <a:lvl1pPr>
              <a:defRPr sz="36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D381220F-5AAB-4F21-38DD-244E6B3D7E4D}"/>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7" name="Imagen 6">
            <a:extLst>
              <a:ext uri="{FF2B5EF4-FFF2-40B4-BE49-F238E27FC236}">
                <a16:creationId xmlns:a16="http://schemas.microsoft.com/office/drawing/2014/main" id="{F823BBE9-8700-9702-D663-6636AFD1B9D9}"/>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47243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9E3904-3555-453C-19AE-F7FBA67E0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CFAC02-7970-BBB2-1EEA-5A784B79E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E12D7BD-C5A3-E677-CA50-405C4A208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F88E34-D0E7-4C09-A75A-E5A7EF82DB09}" type="datetimeFigureOut">
              <a:rPr lang="es-CO" smtClean="0"/>
              <a:t>3/03/2025</a:t>
            </a:fld>
            <a:endParaRPr lang="es-CO"/>
          </a:p>
        </p:txBody>
      </p:sp>
      <p:sp>
        <p:nvSpPr>
          <p:cNvPr id="5" name="Marcador de pie de página 4">
            <a:extLst>
              <a:ext uri="{FF2B5EF4-FFF2-40B4-BE49-F238E27FC236}">
                <a16:creationId xmlns:a16="http://schemas.microsoft.com/office/drawing/2014/main" id="{B78DDEF9-8395-F500-C5F2-47DD81996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5405F65E-7A25-7361-A652-F8D5CD595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AC19B9-4809-461D-9BE5-0D76AB0317EB}" type="slidenum">
              <a:rPr lang="es-CO" smtClean="0"/>
              <a:t>‹Nº›</a:t>
            </a:fld>
            <a:endParaRPr lang="es-CO"/>
          </a:p>
        </p:txBody>
      </p:sp>
    </p:spTree>
    <p:extLst>
      <p:ext uri="{BB962C8B-B14F-4D97-AF65-F5344CB8AC3E}">
        <p14:creationId xmlns:p14="http://schemas.microsoft.com/office/powerpoint/2010/main" val="3189857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62" r:id="rId12"/>
    <p:sldLayoutId id="2147483663"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hyperlink" Target="https://www.datasunrise.com/es/centro-de-conocimiento/modelo-de-amenazas-stride/" TargetMode="External"/><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hyperlink" Target="https://www.purestorage.com/es/knowledge/stride-threat-model.html" TargetMode="External"/><Relationship Id="rId5" Type="http://schemas.openxmlformats.org/officeDocument/2006/relationships/hyperlink" Target="https://www.ibm.com/docs/es/flashsystem-5x00/8.7.0?topic=levels-security-supported-security-ciphers" TargetMode="External"/><Relationship Id="rId4" Type="http://schemas.openxmlformats.org/officeDocument/2006/relationships/hyperlink" Target="https://www.ibm.com/mx-es/topics/cyber-risk-managemen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F3050-C85C-4A15-0317-7BFD84D2FAD1}"/>
              </a:ext>
            </a:extLst>
          </p:cNvPr>
          <p:cNvSpPr>
            <a:spLocks noGrp="1"/>
          </p:cNvSpPr>
          <p:nvPr>
            <p:ph type="ctrTitle"/>
          </p:nvPr>
        </p:nvSpPr>
        <p:spPr>
          <a:xfrm>
            <a:off x="335728" y="3190687"/>
            <a:ext cx="8209244" cy="1576440"/>
          </a:xfrm>
        </p:spPr>
        <p:txBody>
          <a:bodyPr>
            <a:normAutofit/>
          </a:bodyPr>
          <a:lstStyle/>
          <a:p>
            <a:r>
              <a:rPr lang="es-CO" sz="4400" b="0" dirty="0">
                <a:latin typeface="Times New Roman" panose="02020603050405020304" pitchFamily="18" charset="0"/>
                <a:cs typeface="Times New Roman" panose="02020603050405020304" pitchFamily="18" charset="0"/>
              </a:rPr>
              <a:t>TALLER</a:t>
            </a:r>
            <a:r>
              <a:rPr lang="es-CO" sz="4400" b="0" dirty="0"/>
              <a:t> </a:t>
            </a:r>
            <a:r>
              <a:rPr lang="es-CO" sz="4400" b="0" dirty="0">
                <a:latin typeface="Times New Roman" panose="02020603050405020304" pitchFamily="18" charset="0"/>
                <a:cs typeface="Times New Roman" panose="02020603050405020304" pitchFamily="18" charset="0"/>
              </a:rPr>
              <a:t>DE GESTIÓN DE RIESGOS CIBERNÉTICOS</a:t>
            </a:r>
          </a:p>
        </p:txBody>
      </p:sp>
      <p:sp>
        <p:nvSpPr>
          <p:cNvPr id="3" name="Subtítulo 2">
            <a:extLst>
              <a:ext uri="{FF2B5EF4-FFF2-40B4-BE49-F238E27FC236}">
                <a16:creationId xmlns:a16="http://schemas.microsoft.com/office/drawing/2014/main" id="{12238CB2-272D-143D-18E4-7C9BB246AEA5}"/>
              </a:ext>
            </a:extLst>
          </p:cNvPr>
          <p:cNvSpPr>
            <a:spLocks noGrp="1"/>
          </p:cNvSpPr>
          <p:nvPr>
            <p:ph type="subTitle" idx="4294967295"/>
          </p:nvPr>
        </p:nvSpPr>
        <p:spPr>
          <a:xfrm>
            <a:off x="335728" y="4942858"/>
            <a:ext cx="7063048" cy="435841"/>
          </a:xfrm>
        </p:spPr>
        <p:txBody>
          <a:bodyPr>
            <a:noAutofit/>
          </a:bodyPr>
          <a:lstStyle/>
          <a:p>
            <a:pPr marL="0" indent="0">
              <a:buNone/>
            </a:pPr>
            <a:r>
              <a:rPr lang="es-CO" dirty="0">
                <a:solidFill>
                  <a:schemeClr val="bg1"/>
                </a:solidFill>
                <a:latin typeface="Times New Roman" panose="02020603050405020304" pitchFamily="18" charset="0"/>
                <a:cs typeface="Times New Roman" panose="02020603050405020304" pitchFamily="18" charset="0"/>
              </a:rPr>
              <a:t>Identificación de Amenazas Cibernéticas en la Universidad de Bogotá.</a:t>
            </a:r>
            <a:endParaRPr lang="es-E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8512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46FFC-1398-83E7-5C9A-B03975454A1D}"/>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2DC710BA-A424-FBE7-03C8-E90AD8FAD0C2}"/>
              </a:ext>
            </a:extLst>
          </p:cNvPr>
          <p:cNvSpPr>
            <a:spLocks noGrp="1"/>
          </p:cNvSpPr>
          <p:nvPr>
            <p:ph type="title"/>
          </p:nvPr>
        </p:nvSpPr>
        <p:spPr>
          <a:xfrm>
            <a:off x="1287031" y="42507"/>
            <a:ext cx="5927724" cy="1130799"/>
          </a:xfrm>
        </p:spPr>
        <p:txBody>
          <a:bodyPr>
            <a:normAutofit/>
          </a:bodyPr>
          <a:lstStyle/>
          <a:p>
            <a:r>
              <a:rPr lang="es-ES" sz="5400" dirty="0"/>
              <a:t>Matriz de impacto</a:t>
            </a:r>
          </a:p>
        </p:txBody>
      </p:sp>
      <p:graphicFrame>
        <p:nvGraphicFramePr>
          <p:cNvPr id="7" name="Tabla 6">
            <a:extLst>
              <a:ext uri="{FF2B5EF4-FFF2-40B4-BE49-F238E27FC236}">
                <a16:creationId xmlns:a16="http://schemas.microsoft.com/office/drawing/2014/main" id="{A439D991-D7E4-8AA6-8539-22F821809448}"/>
              </a:ext>
            </a:extLst>
          </p:cNvPr>
          <p:cNvGraphicFramePr>
            <a:graphicFrameLocks noGrp="1"/>
          </p:cNvGraphicFramePr>
          <p:nvPr>
            <p:extLst>
              <p:ext uri="{D42A27DB-BD31-4B8C-83A1-F6EECF244321}">
                <p14:modId xmlns:p14="http://schemas.microsoft.com/office/powerpoint/2010/main" val="4083988390"/>
              </p:ext>
            </p:extLst>
          </p:nvPr>
        </p:nvGraphicFramePr>
        <p:xfrm>
          <a:off x="838200" y="1486956"/>
          <a:ext cx="10515600" cy="2083222"/>
        </p:xfrm>
        <a:graphic>
          <a:graphicData uri="http://schemas.openxmlformats.org/drawingml/2006/table">
            <a:tbl>
              <a:tblPr>
                <a:tableStyleId>{5C22544A-7EE6-4342-B048-85BDC9FD1C3A}</a:tableStyleId>
              </a:tblPr>
              <a:tblGrid>
                <a:gridCol w="3982504">
                  <a:extLst>
                    <a:ext uri="{9D8B030D-6E8A-4147-A177-3AD203B41FA5}">
                      <a16:colId xmlns:a16="http://schemas.microsoft.com/office/drawing/2014/main" val="924896570"/>
                    </a:ext>
                  </a:extLst>
                </a:gridCol>
                <a:gridCol w="1894300">
                  <a:extLst>
                    <a:ext uri="{9D8B030D-6E8A-4147-A177-3AD203B41FA5}">
                      <a16:colId xmlns:a16="http://schemas.microsoft.com/office/drawing/2014/main" val="3132121160"/>
                    </a:ext>
                  </a:extLst>
                </a:gridCol>
                <a:gridCol w="1387164">
                  <a:extLst>
                    <a:ext uri="{9D8B030D-6E8A-4147-A177-3AD203B41FA5}">
                      <a16:colId xmlns:a16="http://schemas.microsoft.com/office/drawing/2014/main" val="483513412"/>
                    </a:ext>
                  </a:extLst>
                </a:gridCol>
                <a:gridCol w="1745142">
                  <a:extLst>
                    <a:ext uri="{9D8B030D-6E8A-4147-A177-3AD203B41FA5}">
                      <a16:colId xmlns:a16="http://schemas.microsoft.com/office/drawing/2014/main" val="3661426446"/>
                    </a:ext>
                  </a:extLst>
                </a:gridCol>
                <a:gridCol w="1506490">
                  <a:extLst>
                    <a:ext uri="{9D8B030D-6E8A-4147-A177-3AD203B41FA5}">
                      <a16:colId xmlns:a16="http://schemas.microsoft.com/office/drawing/2014/main" val="192163453"/>
                    </a:ext>
                  </a:extLst>
                </a:gridCol>
              </a:tblGrid>
              <a:tr h="286518">
                <a:tc gridSpan="5">
                  <a:txBody>
                    <a:bodyPr/>
                    <a:lstStyle/>
                    <a:p>
                      <a:pPr algn="ctr" fontAlgn="b"/>
                      <a:r>
                        <a:rPr lang="es-CO" sz="1700" u="none" strike="noStrike" dirty="0">
                          <a:effectLst/>
                        </a:rPr>
                        <a:t>MATRIZ DE IMPACTO </a:t>
                      </a:r>
                      <a:endParaRPr lang="es-CO" sz="1700" b="1" i="0" u="none" strike="noStrike" dirty="0">
                        <a:solidFill>
                          <a:srgbClr val="000000"/>
                        </a:solidFill>
                        <a:effectLst/>
                        <a:latin typeface="Calibri" panose="020F0502020204030204" pitchFamily="34" charset="0"/>
                      </a:endParaRPr>
                    </a:p>
                  </a:txBody>
                  <a:tcPr marL="5969" marR="5969" marT="5969" marB="0" anchor="b"/>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652512268"/>
                  </a:ext>
                </a:extLst>
              </a:tr>
              <a:tr h="256672">
                <a:tc>
                  <a:txBody>
                    <a:bodyPr/>
                    <a:lstStyle/>
                    <a:p>
                      <a:pPr algn="ctr" fontAlgn="b"/>
                      <a:r>
                        <a:rPr lang="es-CO" sz="1600" u="none" strike="noStrike">
                          <a:effectLst/>
                        </a:rPr>
                        <a:t>AMENAZA</a:t>
                      </a:r>
                      <a:endParaRPr lang="es-CO" sz="1600" b="1" i="0" u="none" strike="noStrike">
                        <a:solidFill>
                          <a:srgbClr val="000000"/>
                        </a:solidFill>
                        <a:effectLst/>
                        <a:latin typeface="Calibri" panose="020F0502020204030204" pitchFamily="34" charset="0"/>
                      </a:endParaRPr>
                    </a:p>
                  </a:txBody>
                  <a:tcPr marL="5969" marR="5969" marT="5969" marB="0" anchor="b"/>
                </a:tc>
                <a:tc>
                  <a:txBody>
                    <a:bodyPr/>
                    <a:lstStyle/>
                    <a:p>
                      <a:pPr algn="l" fontAlgn="b"/>
                      <a:r>
                        <a:rPr lang="es-CO" sz="1600" u="none" strike="noStrike">
                          <a:effectLst/>
                        </a:rPr>
                        <a:t>Confidencialidad(1-4)</a:t>
                      </a:r>
                      <a:endParaRPr lang="es-CO" sz="1600" b="1" i="0" u="none" strike="noStrike">
                        <a:solidFill>
                          <a:srgbClr val="000000"/>
                        </a:solidFill>
                        <a:effectLst/>
                        <a:latin typeface="Calibri" panose="020F0502020204030204" pitchFamily="34" charset="0"/>
                      </a:endParaRPr>
                    </a:p>
                  </a:txBody>
                  <a:tcPr marL="5969" marR="5969" marT="5969" marB="0" anchor="b"/>
                </a:tc>
                <a:tc>
                  <a:txBody>
                    <a:bodyPr/>
                    <a:lstStyle/>
                    <a:p>
                      <a:pPr algn="l" fontAlgn="b"/>
                      <a:r>
                        <a:rPr lang="es-CO" sz="1600" u="none" strike="noStrike">
                          <a:effectLst/>
                        </a:rPr>
                        <a:t>Integridad (1-4)</a:t>
                      </a:r>
                      <a:endParaRPr lang="es-CO" sz="1600" b="1" i="0" u="none" strike="noStrike">
                        <a:solidFill>
                          <a:srgbClr val="000000"/>
                        </a:solidFill>
                        <a:effectLst/>
                        <a:latin typeface="Calibri" panose="020F0502020204030204" pitchFamily="34" charset="0"/>
                      </a:endParaRPr>
                    </a:p>
                  </a:txBody>
                  <a:tcPr marL="5969" marR="5969" marT="5969" marB="0" anchor="b"/>
                </a:tc>
                <a:tc>
                  <a:txBody>
                    <a:bodyPr/>
                    <a:lstStyle/>
                    <a:p>
                      <a:pPr algn="l" fontAlgn="b"/>
                      <a:r>
                        <a:rPr lang="es-CO" sz="1600" u="none" strike="noStrike">
                          <a:effectLst/>
                        </a:rPr>
                        <a:t>Disponibilidad (1-4)</a:t>
                      </a:r>
                      <a:endParaRPr lang="es-CO" sz="1600" b="1" i="0" u="none" strike="noStrike">
                        <a:solidFill>
                          <a:srgbClr val="000000"/>
                        </a:solidFill>
                        <a:effectLst/>
                        <a:latin typeface="Calibri" panose="020F0502020204030204" pitchFamily="34" charset="0"/>
                      </a:endParaRPr>
                    </a:p>
                  </a:txBody>
                  <a:tcPr marL="5969" marR="5969" marT="5969" marB="0" anchor="b"/>
                </a:tc>
                <a:tc>
                  <a:txBody>
                    <a:bodyPr/>
                    <a:lstStyle/>
                    <a:p>
                      <a:pPr algn="l" fontAlgn="b"/>
                      <a:r>
                        <a:rPr lang="es-CO" sz="1600" u="none" strike="noStrike">
                          <a:effectLst/>
                        </a:rPr>
                        <a:t>Impacto Total(∑)</a:t>
                      </a:r>
                      <a:endParaRPr lang="es-CO" sz="1600" b="1" i="0" u="none" strike="noStrike">
                        <a:solidFill>
                          <a:srgbClr val="000000"/>
                        </a:solidFill>
                        <a:effectLst/>
                        <a:latin typeface="Calibri" panose="020F0502020204030204" pitchFamily="34" charset="0"/>
                      </a:endParaRPr>
                    </a:p>
                  </a:txBody>
                  <a:tcPr marL="5969" marR="5969" marT="5969" marB="0" anchor="b"/>
                </a:tc>
                <a:extLst>
                  <a:ext uri="{0D108BD9-81ED-4DB2-BD59-A6C34878D82A}">
                    <a16:rowId xmlns:a16="http://schemas.microsoft.com/office/drawing/2014/main" val="507078433"/>
                  </a:ext>
                </a:extLst>
              </a:tr>
              <a:tr h="256672">
                <a:tc>
                  <a:txBody>
                    <a:bodyPr/>
                    <a:lstStyle/>
                    <a:p>
                      <a:pPr algn="l" fontAlgn="b"/>
                      <a:r>
                        <a:rPr lang="es-CO" sz="1600" u="none" strike="noStrike">
                          <a:effectLst/>
                        </a:rPr>
                        <a:t>Spoofing (Suplantación de identidad)</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3</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2</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1</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6</a:t>
                      </a:r>
                      <a:endParaRPr lang="es-CO" sz="1600" b="0" i="0" u="none" strike="noStrike">
                        <a:solidFill>
                          <a:srgbClr val="000000"/>
                        </a:solidFill>
                        <a:effectLst/>
                        <a:latin typeface="Calibri" panose="020F0502020204030204" pitchFamily="34" charset="0"/>
                      </a:endParaRPr>
                    </a:p>
                  </a:txBody>
                  <a:tcPr marL="5969" marR="5969" marT="5969" marB="0" anchor="b"/>
                </a:tc>
                <a:extLst>
                  <a:ext uri="{0D108BD9-81ED-4DB2-BD59-A6C34878D82A}">
                    <a16:rowId xmlns:a16="http://schemas.microsoft.com/office/drawing/2014/main" val="838778196"/>
                  </a:ext>
                </a:extLst>
              </a:tr>
              <a:tr h="256672">
                <a:tc>
                  <a:txBody>
                    <a:bodyPr/>
                    <a:lstStyle/>
                    <a:p>
                      <a:pPr algn="l" fontAlgn="b"/>
                      <a:r>
                        <a:rPr lang="es-CO" sz="1600" u="none" strike="noStrike">
                          <a:effectLst/>
                        </a:rPr>
                        <a:t>Tampering (Modificación de datos)</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2</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4</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1</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7</a:t>
                      </a:r>
                      <a:endParaRPr lang="es-CO" sz="1600" b="0" i="0" u="none" strike="noStrike">
                        <a:solidFill>
                          <a:srgbClr val="000000"/>
                        </a:solidFill>
                        <a:effectLst/>
                        <a:latin typeface="Calibri" panose="020F0502020204030204" pitchFamily="34" charset="0"/>
                      </a:endParaRPr>
                    </a:p>
                  </a:txBody>
                  <a:tcPr marL="5969" marR="5969" marT="5969" marB="0" anchor="b"/>
                </a:tc>
                <a:extLst>
                  <a:ext uri="{0D108BD9-81ED-4DB2-BD59-A6C34878D82A}">
                    <a16:rowId xmlns:a16="http://schemas.microsoft.com/office/drawing/2014/main" val="1120808979"/>
                  </a:ext>
                </a:extLst>
              </a:tr>
              <a:tr h="256672">
                <a:tc>
                  <a:txBody>
                    <a:bodyPr/>
                    <a:lstStyle/>
                    <a:p>
                      <a:pPr algn="l" fontAlgn="b"/>
                      <a:r>
                        <a:rPr lang="es-CO" sz="1600" u="none" strike="noStrike">
                          <a:effectLst/>
                        </a:rPr>
                        <a:t>Repudiation (Negación de acciones)</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1</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2</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1</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4</a:t>
                      </a:r>
                      <a:endParaRPr lang="es-CO" sz="1600" b="0" i="0" u="none" strike="noStrike">
                        <a:solidFill>
                          <a:srgbClr val="000000"/>
                        </a:solidFill>
                        <a:effectLst/>
                        <a:latin typeface="Calibri" panose="020F0502020204030204" pitchFamily="34" charset="0"/>
                      </a:endParaRPr>
                    </a:p>
                  </a:txBody>
                  <a:tcPr marL="5969" marR="5969" marT="5969" marB="0" anchor="b"/>
                </a:tc>
                <a:extLst>
                  <a:ext uri="{0D108BD9-81ED-4DB2-BD59-A6C34878D82A}">
                    <a16:rowId xmlns:a16="http://schemas.microsoft.com/office/drawing/2014/main" val="3977321241"/>
                  </a:ext>
                </a:extLst>
              </a:tr>
              <a:tr h="256672">
                <a:tc>
                  <a:txBody>
                    <a:bodyPr/>
                    <a:lstStyle/>
                    <a:p>
                      <a:pPr algn="l" fontAlgn="b"/>
                      <a:r>
                        <a:rPr lang="es-CO" sz="1600" u="none" strike="noStrike">
                          <a:effectLst/>
                        </a:rPr>
                        <a:t>Information Disclosure (Fuga de información)</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4</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2</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1</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7</a:t>
                      </a:r>
                      <a:endParaRPr lang="es-CO" sz="1600" b="0" i="0" u="none" strike="noStrike">
                        <a:solidFill>
                          <a:srgbClr val="000000"/>
                        </a:solidFill>
                        <a:effectLst/>
                        <a:latin typeface="Calibri" panose="020F0502020204030204" pitchFamily="34" charset="0"/>
                      </a:endParaRPr>
                    </a:p>
                  </a:txBody>
                  <a:tcPr marL="5969" marR="5969" marT="5969" marB="0" anchor="b"/>
                </a:tc>
                <a:extLst>
                  <a:ext uri="{0D108BD9-81ED-4DB2-BD59-A6C34878D82A}">
                    <a16:rowId xmlns:a16="http://schemas.microsoft.com/office/drawing/2014/main" val="2132285970"/>
                  </a:ext>
                </a:extLst>
              </a:tr>
              <a:tr h="256672">
                <a:tc>
                  <a:txBody>
                    <a:bodyPr/>
                    <a:lstStyle/>
                    <a:p>
                      <a:pPr algn="l" fontAlgn="b"/>
                      <a:r>
                        <a:rPr lang="es-CO" sz="1600" u="none" strike="noStrike">
                          <a:effectLst/>
                        </a:rPr>
                        <a:t>Denial of Service (Ataques DoS)</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1</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1</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4</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6</a:t>
                      </a:r>
                      <a:endParaRPr lang="es-CO" sz="1600" b="0" i="0" u="none" strike="noStrike">
                        <a:solidFill>
                          <a:srgbClr val="000000"/>
                        </a:solidFill>
                        <a:effectLst/>
                        <a:latin typeface="Calibri" panose="020F0502020204030204" pitchFamily="34" charset="0"/>
                      </a:endParaRPr>
                    </a:p>
                  </a:txBody>
                  <a:tcPr marL="5969" marR="5969" marT="5969" marB="0" anchor="b"/>
                </a:tc>
                <a:extLst>
                  <a:ext uri="{0D108BD9-81ED-4DB2-BD59-A6C34878D82A}">
                    <a16:rowId xmlns:a16="http://schemas.microsoft.com/office/drawing/2014/main" val="166137666"/>
                  </a:ext>
                </a:extLst>
              </a:tr>
              <a:tr h="256672">
                <a:tc>
                  <a:txBody>
                    <a:bodyPr/>
                    <a:lstStyle/>
                    <a:p>
                      <a:pPr algn="l" fontAlgn="b"/>
                      <a:r>
                        <a:rPr lang="es-CO" sz="1600" u="none" strike="noStrike">
                          <a:effectLst/>
                        </a:rPr>
                        <a:t>Elevation of Privilege (Escalada de privilegios)</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4</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4</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a:effectLst/>
                        </a:rPr>
                        <a:t>3</a:t>
                      </a:r>
                      <a:endParaRPr lang="es-CO" sz="1600" b="0" i="0" u="none" strike="noStrike">
                        <a:solidFill>
                          <a:srgbClr val="000000"/>
                        </a:solidFill>
                        <a:effectLst/>
                        <a:latin typeface="Calibri" panose="020F0502020204030204" pitchFamily="34" charset="0"/>
                      </a:endParaRPr>
                    </a:p>
                  </a:txBody>
                  <a:tcPr marL="5969" marR="5969" marT="5969" marB="0" anchor="b"/>
                </a:tc>
                <a:tc>
                  <a:txBody>
                    <a:bodyPr/>
                    <a:lstStyle/>
                    <a:p>
                      <a:pPr algn="ctr" fontAlgn="b"/>
                      <a:r>
                        <a:rPr lang="es-CO" sz="1600" u="none" strike="noStrike" dirty="0">
                          <a:effectLst/>
                        </a:rPr>
                        <a:t>11</a:t>
                      </a:r>
                      <a:endParaRPr lang="es-CO" sz="1600" b="0" i="0" u="none" strike="noStrike" dirty="0">
                        <a:solidFill>
                          <a:srgbClr val="000000"/>
                        </a:solidFill>
                        <a:effectLst/>
                        <a:latin typeface="Calibri" panose="020F0502020204030204" pitchFamily="34" charset="0"/>
                      </a:endParaRPr>
                    </a:p>
                  </a:txBody>
                  <a:tcPr marL="5969" marR="5969" marT="5969" marB="0" anchor="b"/>
                </a:tc>
                <a:extLst>
                  <a:ext uri="{0D108BD9-81ED-4DB2-BD59-A6C34878D82A}">
                    <a16:rowId xmlns:a16="http://schemas.microsoft.com/office/drawing/2014/main" val="1371009748"/>
                  </a:ext>
                </a:extLst>
              </a:tr>
            </a:tbl>
          </a:graphicData>
        </a:graphic>
      </p:graphicFrame>
      <p:graphicFrame>
        <p:nvGraphicFramePr>
          <p:cNvPr id="8" name="Tabla 7">
            <a:extLst>
              <a:ext uri="{FF2B5EF4-FFF2-40B4-BE49-F238E27FC236}">
                <a16:creationId xmlns:a16="http://schemas.microsoft.com/office/drawing/2014/main" id="{CE59E843-E401-B64A-44F7-A6F719EB14B3}"/>
              </a:ext>
            </a:extLst>
          </p:cNvPr>
          <p:cNvGraphicFramePr>
            <a:graphicFrameLocks noGrp="1"/>
          </p:cNvGraphicFramePr>
          <p:nvPr>
            <p:extLst>
              <p:ext uri="{D42A27DB-BD31-4B8C-83A1-F6EECF244321}">
                <p14:modId xmlns:p14="http://schemas.microsoft.com/office/powerpoint/2010/main" val="3631418437"/>
              </p:ext>
            </p:extLst>
          </p:nvPr>
        </p:nvGraphicFramePr>
        <p:xfrm>
          <a:off x="838200" y="4120806"/>
          <a:ext cx="7142018" cy="1796706"/>
        </p:xfrm>
        <a:graphic>
          <a:graphicData uri="http://schemas.openxmlformats.org/drawingml/2006/table">
            <a:tbl>
              <a:tblPr>
                <a:tableStyleId>{5C22544A-7EE6-4342-B048-85BDC9FD1C3A}</a:tableStyleId>
              </a:tblPr>
              <a:tblGrid>
                <a:gridCol w="1603664">
                  <a:extLst>
                    <a:ext uri="{9D8B030D-6E8A-4147-A177-3AD203B41FA5}">
                      <a16:colId xmlns:a16="http://schemas.microsoft.com/office/drawing/2014/main" val="2174389886"/>
                    </a:ext>
                  </a:extLst>
                </a:gridCol>
                <a:gridCol w="5538354">
                  <a:extLst>
                    <a:ext uri="{9D8B030D-6E8A-4147-A177-3AD203B41FA5}">
                      <a16:colId xmlns:a16="http://schemas.microsoft.com/office/drawing/2014/main" val="2216683306"/>
                    </a:ext>
                  </a:extLst>
                </a:gridCol>
              </a:tblGrid>
              <a:tr h="299451">
                <a:tc gridSpan="2">
                  <a:txBody>
                    <a:bodyPr/>
                    <a:lstStyle/>
                    <a:p>
                      <a:pPr algn="ctr" fontAlgn="ctr"/>
                      <a:r>
                        <a:rPr lang="es-MX" sz="1800" u="none" strike="noStrike">
                          <a:effectLst/>
                        </a:rPr>
                        <a:t>La escala de impactos utilizada fue la siguiente: </a:t>
                      </a:r>
                      <a:endParaRPr lang="es-MX" sz="1800" b="0" i="0" u="none" strike="noStrike">
                        <a:solidFill>
                          <a:srgbClr val="000000"/>
                        </a:solidFill>
                        <a:effectLst/>
                        <a:latin typeface="Calibri" panose="020F0502020204030204" pitchFamily="34" charset="0"/>
                      </a:endParaRPr>
                    </a:p>
                  </a:txBody>
                  <a:tcPr marL="6964" marR="6964" marT="6964" marB="0" anchor="ctr"/>
                </a:tc>
                <a:tc hMerge="1">
                  <a:txBody>
                    <a:bodyPr/>
                    <a:lstStyle/>
                    <a:p>
                      <a:endParaRPr lang="es-CO"/>
                    </a:p>
                  </a:txBody>
                  <a:tcPr/>
                </a:tc>
                <a:extLst>
                  <a:ext uri="{0D108BD9-81ED-4DB2-BD59-A6C34878D82A}">
                    <a16:rowId xmlns:a16="http://schemas.microsoft.com/office/drawing/2014/main" val="4180583732"/>
                  </a:ext>
                </a:extLst>
              </a:tr>
              <a:tr h="299451">
                <a:tc>
                  <a:txBody>
                    <a:bodyPr/>
                    <a:lstStyle/>
                    <a:p>
                      <a:pPr algn="ctr" fontAlgn="b"/>
                      <a:r>
                        <a:rPr lang="es-CO" sz="1800" u="none" strike="noStrike">
                          <a:effectLst/>
                        </a:rPr>
                        <a:t>Nivel</a:t>
                      </a:r>
                      <a:endParaRPr lang="es-CO" sz="1800" b="1" i="0" u="none" strike="noStrike">
                        <a:solidFill>
                          <a:srgbClr val="000000"/>
                        </a:solidFill>
                        <a:effectLst/>
                        <a:latin typeface="Calibri" panose="020F0502020204030204" pitchFamily="34" charset="0"/>
                      </a:endParaRPr>
                    </a:p>
                  </a:txBody>
                  <a:tcPr marL="6964" marR="6964" marT="6964" marB="0" anchor="b"/>
                </a:tc>
                <a:tc>
                  <a:txBody>
                    <a:bodyPr/>
                    <a:lstStyle/>
                    <a:p>
                      <a:pPr algn="ctr" fontAlgn="b"/>
                      <a:r>
                        <a:rPr lang="es-CO" sz="1800" u="none" strike="noStrike">
                          <a:effectLst/>
                        </a:rPr>
                        <a:t>Descripción</a:t>
                      </a:r>
                      <a:endParaRPr lang="es-CO" sz="1800" b="1" i="0" u="none" strike="noStrike">
                        <a:solidFill>
                          <a:srgbClr val="000000"/>
                        </a:solidFill>
                        <a:effectLst/>
                        <a:latin typeface="Calibri" panose="020F0502020204030204" pitchFamily="34" charset="0"/>
                      </a:endParaRPr>
                    </a:p>
                  </a:txBody>
                  <a:tcPr marL="6964" marR="6964" marT="6964" marB="0" anchor="b"/>
                </a:tc>
                <a:extLst>
                  <a:ext uri="{0D108BD9-81ED-4DB2-BD59-A6C34878D82A}">
                    <a16:rowId xmlns:a16="http://schemas.microsoft.com/office/drawing/2014/main" val="2627102057"/>
                  </a:ext>
                </a:extLst>
              </a:tr>
              <a:tr h="299451">
                <a:tc>
                  <a:txBody>
                    <a:bodyPr/>
                    <a:lstStyle/>
                    <a:p>
                      <a:pPr algn="ctr" fontAlgn="b"/>
                      <a:r>
                        <a:rPr lang="es-CO" sz="1800" u="none" strike="noStrike">
                          <a:effectLst/>
                        </a:rPr>
                        <a:t>Bajo (1)</a:t>
                      </a:r>
                      <a:endParaRPr lang="es-CO" sz="1800" b="0" i="0" u="none" strike="noStrike">
                        <a:solidFill>
                          <a:srgbClr val="000000"/>
                        </a:solidFill>
                        <a:effectLst/>
                        <a:latin typeface="Calibri" panose="020F0502020204030204" pitchFamily="34" charset="0"/>
                      </a:endParaRPr>
                    </a:p>
                  </a:txBody>
                  <a:tcPr marL="6964" marR="6964" marT="6964" marB="0" anchor="b"/>
                </a:tc>
                <a:tc>
                  <a:txBody>
                    <a:bodyPr/>
                    <a:lstStyle/>
                    <a:p>
                      <a:pPr algn="l" fontAlgn="b"/>
                      <a:r>
                        <a:rPr lang="es-MX" sz="1800" u="none" strike="noStrike">
                          <a:effectLst/>
                        </a:rPr>
                        <a:t>Impacto mínimo, afecta solo a unos pocos usuarios.</a:t>
                      </a:r>
                      <a:endParaRPr lang="es-MX" sz="1800" b="0" i="0" u="none" strike="noStrike">
                        <a:solidFill>
                          <a:srgbClr val="000000"/>
                        </a:solidFill>
                        <a:effectLst/>
                        <a:latin typeface="Calibri" panose="020F0502020204030204" pitchFamily="34" charset="0"/>
                      </a:endParaRPr>
                    </a:p>
                  </a:txBody>
                  <a:tcPr marL="6964" marR="6964" marT="6964" marB="0" anchor="b"/>
                </a:tc>
                <a:extLst>
                  <a:ext uri="{0D108BD9-81ED-4DB2-BD59-A6C34878D82A}">
                    <a16:rowId xmlns:a16="http://schemas.microsoft.com/office/drawing/2014/main" val="561076173"/>
                  </a:ext>
                </a:extLst>
              </a:tr>
              <a:tr h="299451">
                <a:tc>
                  <a:txBody>
                    <a:bodyPr/>
                    <a:lstStyle/>
                    <a:p>
                      <a:pPr algn="ctr" fontAlgn="b"/>
                      <a:r>
                        <a:rPr lang="es-CO" sz="1800" u="none" strike="noStrike">
                          <a:effectLst/>
                        </a:rPr>
                        <a:t>Medio (2)</a:t>
                      </a:r>
                      <a:endParaRPr lang="es-CO" sz="1800" b="0" i="0" u="none" strike="noStrike">
                        <a:solidFill>
                          <a:srgbClr val="000000"/>
                        </a:solidFill>
                        <a:effectLst/>
                        <a:latin typeface="Calibri" panose="020F0502020204030204" pitchFamily="34" charset="0"/>
                      </a:endParaRPr>
                    </a:p>
                  </a:txBody>
                  <a:tcPr marL="6964" marR="6964" marT="6964" marB="0" anchor="b"/>
                </a:tc>
                <a:tc>
                  <a:txBody>
                    <a:bodyPr/>
                    <a:lstStyle/>
                    <a:p>
                      <a:pPr algn="l" fontAlgn="b"/>
                      <a:r>
                        <a:rPr lang="es-CO" sz="1800" u="none" strike="noStrike">
                          <a:effectLst/>
                        </a:rPr>
                        <a:t>Impacto moderado, afecta a un grupo significativo.</a:t>
                      </a:r>
                      <a:endParaRPr lang="es-CO" sz="1800" b="0" i="0" u="none" strike="noStrike">
                        <a:solidFill>
                          <a:srgbClr val="000000"/>
                        </a:solidFill>
                        <a:effectLst/>
                        <a:latin typeface="Calibri" panose="020F0502020204030204" pitchFamily="34" charset="0"/>
                      </a:endParaRPr>
                    </a:p>
                  </a:txBody>
                  <a:tcPr marL="6964" marR="6964" marT="6964" marB="0" anchor="b"/>
                </a:tc>
                <a:extLst>
                  <a:ext uri="{0D108BD9-81ED-4DB2-BD59-A6C34878D82A}">
                    <a16:rowId xmlns:a16="http://schemas.microsoft.com/office/drawing/2014/main" val="987295111"/>
                  </a:ext>
                </a:extLst>
              </a:tr>
              <a:tr h="299451">
                <a:tc>
                  <a:txBody>
                    <a:bodyPr/>
                    <a:lstStyle/>
                    <a:p>
                      <a:pPr algn="ctr" fontAlgn="b"/>
                      <a:r>
                        <a:rPr lang="es-CO" sz="1800" u="none" strike="noStrike">
                          <a:effectLst/>
                        </a:rPr>
                        <a:t>Alto (3)</a:t>
                      </a:r>
                      <a:endParaRPr lang="es-CO" sz="1800" b="0" i="0" u="none" strike="noStrike">
                        <a:solidFill>
                          <a:srgbClr val="000000"/>
                        </a:solidFill>
                        <a:effectLst/>
                        <a:latin typeface="Calibri" panose="020F0502020204030204" pitchFamily="34" charset="0"/>
                      </a:endParaRPr>
                    </a:p>
                  </a:txBody>
                  <a:tcPr marL="6964" marR="6964" marT="6964" marB="0" anchor="b"/>
                </a:tc>
                <a:tc>
                  <a:txBody>
                    <a:bodyPr/>
                    <a:lstStyle/>
                    <a:p>
                      <a:pPr algn="l" fontAlgn="b"/>
                      <a:r>
                        <a:rPr lang="es-MX" sz="1800" u="none" strike="noStrike">
                          <a:effectLst/>
                        </a:rPr>
                        <a:t>Impacto grave, afecta la operatividad de la plataforma.</a:t>
                      </a:r>
                      <a:endParaRPr lang="es-MX" sz="1800" b="0" i="0" u="none" strike="noStrike">
                        <a:solidFill>
                          <a:srgbClr val="000000"/>
                        </a:solidFill>
                        <a:effectLst/>
                        <a:latin typeface="Calibri" panose="020F0502020204030204" pitchFamily="34" charset="0"/>
                      </a:endParaRPr>
                    </a:p>
                  </a:txBody>
                  <a:tcPr marL="6964" marR="6964" marT="6964" marB="0" anchor="b"/>
                </a:tc>
                <a:extLst>
                  <a:ext uri="{0D108BD9-81ED-4DB2-BD59-A6C34878D82A}">
                    <a16:rowId xmlns:a16="http://schemas.microsoft.com/office/drawing/2014/main" val="762388106"/>
                  </a:ext>
                </a:extLst>
              </a:tr>
              <a:tr h="299451">
                <a:tc>
                  <a:txBody>
                    <a:bodyPr/>
                    <a:lstStyle/>
                    <a:p>
                      <a:pPr algn="ctr" fontAlgn="b"/>
                      <a:r>
                        <a:rPr lang="es-CO" sz="1800" u="none" strike="noStrike">
                          <a:effectLst/>
                        </a:rPr>
                        <a:t>Critico (4)</a:t>
                      </a:r>
                      <a:endParaRPr lang="es-CO" sz="1800" b="0" i="0" u="none" strike="noStrike">
                        <a:solidFill>
                          <a:srgbClr val="000000"/>
                        </a:solidFill>
                        <a:effectLst/>
                        <a:latin typeface="Calibri" panose="020F0502020204030204" pitchFamily="34" charset="0"/>
                      </a:endParaRPr>
                    </a:p>
                  </a:txBody>
                  <a:tcPr marL="6964" marR="6964" marT="6964" marB="0" anchor="b"/>
                </a:tc>
                <a:tc>
                  <a:txBody>
                    <a:bodyPr/>
                    <a:lstStyle/>
                    <a:p>
                      <a:pPr algn="l" fontAlgn="b"/>
                      <a:r>
                        <a:rPr lang="es-CO" sz="1600" u="none" strike="noStrike" dirty="0">
                          <a:effectLst/>
                        </a:rPr>
                        <a:t>Impacto catastrófico, compromete completamente el sistema.</a:t>
                      </a:r>
                      <a:endParaRPr lang="es-CO" sz="1600" b="0" i="0" u="none" strike="noStrike" dirty="0">
                        <a:solidFill>
                          <a:srgbClr val="000000"/>
                        </a:solidFill>
                        <a:effectLst/>
                        <a:latin typeface="Calibri" panose="020F0502020204030204" pitchFamily="34" charset="0"/>
                      </a:endParaRPr>
                    </a:p>
                  </a:txBody>
                  <a:tcPr marL="6964" marR="6964" marT="6964" marB="0" anchor="b"/>
                </a:tc>
                <a:extLst>
                  <a:ext uri="{0D108BD9-81ED-4DB2-BD59-A6C34878D82A}">
                    <a16:rowId xmlns:a16="http://schemas.microsoft.com/office/drawing/2014/main" val="1384045"/>
                  </a:ext>
                </a:extLst>
              </a:tr>
            </a:tbl>
          </a:graphicData>
        </a:graphic>
      </p:graphicFrame>
      <p:graphicFrame>
        <p:nvGraphicFramePr>
          <p:cNvPr id="9" name="Tabla 8">
            <a:extLst>
              <a:ext uri="{FF2B5EF4-FFF2-40B4-BE49-F238E27FC236}">
                <a16:creationId xmlns:a16="http://schemas.microsoft.com/office/drawing/2014/main" id="{5C3D9744-4C8C-772B-2B22-A3EF4BF62A09}"/>
              </a:ext>
            </a:extLst>
          </p:cNvPr>
          <p:cNvGraphicFramePr>
            <a:graphicFrameLocks noGrp="1"/>
          </p:cNvGraphicFramePr>
          <p:nvPr>
            <p:extLst>
              <p:ext uri="{D42A27DB-BD31-4B8C-83A1-F6EECF244321}">
                <p14:modId xmlns:p14="http://schemas.microsoft.com/office/powerpoint/2010/main" val="3551684968"/>
              </p:ext>
            </p:extLst>
          </p:nvPr>
        </p:nvGraphicFramePr>
        <p:xfrm>
          <a:off x="8184572" y="4527669"/>
          <a:ext cx="3169228" cy="967740"/>
        </p:xfrm>
        <a:graphic>
          <a:graphicData uri="http://schemas.openxmlformats.org/drawingml/2006/table">
            <a:tbl>
              <a:tblPr>
                <a:tableStyleId>{5C22544A-7EE6-4342-B048-85BDC9FD1C3A}</a:tableStyleId>
              </a:tblPr>
              <a:tblGrid>
                <a:gridCol w="1631373">
                  <a:extLst>
                    <a:ext uri="{9D8B030D-6E8A-4147-A177-3AD203B41FA5}">
                      <a16:colId xmlns:a16="http://schemas.microsoft.com/office/drawing/2014/main" val="4045769838"/>
                    </a:ext>
                  </a:extLst>
                </a:gridCol>
                <a:gridCol w="1537855">
                  <a:extLst>
                    <a:ext uri="{9D8B030D-6E8A-4147-A177-3AD203B41FA5}">
                      <a16:colId xmlns:a16="http://schemas.microsoft.com/office/drawing/2014/main" val="1072409808"/>
                    </a:ext>
                  </a:extLst>
                </a:gridCol>
              </a:tblGrid>
              <a:tr h="327660">
                <a:tc rowSpan="3">
                  <a:txBody>
                    <a:bodyPr/>
                    <a:lstStyle/>
                    <a:p>
                      <a:pPr algn="ctr" fontAlgn="ctr"/>
                      <a:r>
                        <a:rPr lang="es-CO" sz="2000" u="none" strike="noStrike">
                          <a:effectLst/>
                        </a:rPr>
                        <a:t>Interpretacion de la matriz </a:t>
                      </a:r>
                      <a:endParaRPr lang="es-CO" sz="20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CO" sz="2000" u="none" strike="noStrike">
                          <a:effectLst/>
                        </a:rPr>
                        <a:t>4-6 BAJO </a:t>
                      </a:r>
                      <a:endParaRPr lang="es-CO"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26437336"/>
                  </a:ext>
                </a:extLst>
              </a:tr>
              <a:tr h="327660">
                <a:tc vMerge="1">
                  <a:txBody>
                    <a:bodyPr/>
                    <a:lstStyle/>
                    <a:p>
                      <a:endParaRPr lang="es-CO"/>
                    </a:p>
                  </a:txBody>
                  <a:tcPr/>
                </a:tc>
                <a:tc>
                  <a:txBody>
                    <a:bodyPr/>
                    <a:lstStyle/>
                    <a:p>
                      <a:pPr algn="ctr" fontAlgn="b"/>
                      <a:r>
                        <a:rPr lang="es-CO" sz="2000" u="none" strike="noStrike">
                          <a:effectLst/>
                        </a:rPr>
                        <a:t>7-9 MEDIO </a:t>
                      </a:r>
                      <a:endParaRPr lang="es-CO"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4838620"/>
                  </a:ext>
                </a:extLst>
              </a:tr>
              <a:tr h="220284">
                <a:tc vMerge="1">
                  <a:txBody>
                    <a:bodyPr/>
                    <a:lstStyle/>
                    <a:p>
                      <a:endParaRPr lang="es-CO"/>
                    </a:p>
                  </a:txBody>
                  <a:tcPr/>
                </a:tc>
                <a:tc>
                  <a:txBody>
                    <a:bodyPr/>
                    <a:lstStyle/>
                    <a:p>
                      <a:pPr algn="ctr" fontAlgn="b"/>
                      <a:r>
                        <a:rPr lang="es-CO" sz="2000" u="none" strike="noStrike" dirty="0">
                          <a:effectLst/>
                        </a:rPr>
                        <a:t>10+ ALTO </a:t>
                      </a:r>
                      <a:endParaRPr lang="es-CO"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0155535"/>
                  </a:ext>
                </a:extLst>
              </a:tr>
            </a:tbl>
          </a:graphicData>
        </a:graphic>
      </p:graphicFrame>
    </p:spTree>
    <p:extLst>
      <p:ext uri="{BB962C8B-B14F-4D97-AF65-F5344CB8AC3E}">
        <p14:creationId xmlns:p14="http://schemas.microsoft.com/office/powerpoint/2010/main" val="3058372198"/>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60153D-2BFA-5566-8BD1-313E77CB536E}"/>
              </a:ext>
            </a:extLst>
          </p:cNvPr>
          <p:cNvSpPr>
            <a:spLocks noGrp="1"/>
          </p:cNvSpPr>
          <p:nvPr>
            <p:ph type="title"/>
          </p:nvPr>
        </p:nvSpPr>
        <p:spPr>
          <a:xfrm>
            <a:off x="1257824" y="367446"/>
            <a:ext cx="8007239" cy="1130799"/>
          </a:xfrm>
        </p:spPr>
        <p:txBody>
          <a:bodyPr/>
          <a:lstStyle/>
          <a:p>
            <a:r>
              <a:rPr lang="es-ES" dirty="0"/>
              <a:t>Conclusiones</a:t>
            </a:r>
            <a:br>
              <a:rPr lang="es-ES" dirty="0"/>
            </a:br>
            <a:endParaRPr lang="es-ES" dirty="0"/>
          </a:p>
        </p:txBody>
      </p:sp>
      <p:sp>
        <p:nvSpPr>
          <p:cNvPr id="496" name="Google Shape;496;p46"/>
          <p:cNvSpPr/>
          <p:nvPr/>
        </p:nvSpPr>
        <p:spPr>
          <a:xfrm>
            <a:off x="8111333" y="738175"/>
            <a:ext cx="3927722" cy="4526844"/>
          </a:xfrm>
          <a:prstGeom prst="roundRect">
            <a:avLst>
              <a:gd name="adj" fmla="val 8779"/>
            </a:avLst>
          </a:prstGeom>
          <a:solidFill>
            <a:srgbClr val="0D0619"/>
          </a:solidFill>
          <a:ln>
            <a:noFill/>
          </a:ln>
          <a:effectLst>
            <a:outerShdw blurRad="825500" dist="355600" dir="5400000" sx="83000" sy="83000" algn="t" rotWithShape="0">
              <a:srgbClr val="000000">
                <a:alpha val="2196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7" name="Image 0" descr="preencoded.png">
            <a:extLst>
              <a:ext uri="{FF2B5EF4-FFF2-40B4-BE49-F238E27FC236}">
                <a16:creationId xmlns:a16="http://schemas.microsoft.com/office/drawing/2014/main" id="{E9F91471-4E83-009C-B79A-25B356D15188}"/>
              </a:ext>
            </a:extLst>
          </p:cNvPr>
          <p:cNvPicPr>
            <a:picLocks noChangeAspect="1"/>
          </p:cNvPicPr>
          <p:nvPr/>
        </p:nvPicPr>
        <p:blipFill>
          <a:blip r:embed="rId2"/>
          <a:srcRect l="19842" t="25961" r="21183" b="27648"/>
          <a:stretch/>
        </p:blipFill>
        <p:spPr>
          <a:xfrm>
            <a:off x="8379447" y="997058"/>
            <a:ext cx="3399110" cy="4010730"/>
          </a:xfrm>
          <a:prstGeom prst="rect">
            <a:avLst/>
          </a:prstGeom>
        </p:spPr>
      </p:pic>
      <p:pic>
        <p:nvPicPr>
          <p:cNvPr id="8" name="Image 0" descr="preencoded.png">
            <a:extLst>
              <a:ext uri="{FF2B5EF4-FFF2-40B4-BE49-F238E27FC236}">
                <a16:creationId xmlns:a16="http://schemas.microsoft.com/office/drawing/2014/main" id="{8A3ED057-A1FB-CB12-5E3C-1B5314A0FC1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074" b="82617" l="59314" r="90867">
                        <a14:foregroundMark x1="74722" y1="70463" x2="74722" y2="70463"/>
                        <a14:foregroundMark x1="77222" y1="73333" x2="77222" y2="73333"/>
                        <a14:backgroundMark x1="68889" y1="68796" x2="68889" y2="68796"/>
                        <a14:backgroundMark x1="70417" y1="69722" x2="70417" y2="69722"/>
                        <a14:backgroundMark x1="71806" y1="70463" x2="71806" y2="70463"/>
                        <a14:backgroundMark x1="74306" y1="71111" x2="74306" y2="71111"/>
                        <a14:backgroundMark x1="71528" y1="74074" x2="71528" y2="74074"/>
                        <a14:backgroundMark x1="74861" y1="76389" x2="74861" y2="76389"/>
                      </a14:backgroundRemoval>
                    </a14:imgEffect>
                  </a14:imgLayer>
                </a14:imgProps>
              </a:ext>
            </a:extLst>
          </a:blip>
          <a:srcRect l="55370" t="59506" r="5189" b="14815"/>
          <a:stretch/>
        </p:blipFill>
        <p:spPr>
          <a:xfrm>
            <a:off x="8630860" y="1320335"/>
            <a:ext cx="2896284" cy="2828552"/>
          </a:xfrm>
          <a:prstGeom prst="rect">
            <a:avLst/>
          </a:prstGeom>
        </p:spPr>
      </p:pic>
      <p:sp>
        <p:nvSpPr>
          <p:cNvPr id="6" name="CuadroTexto 5">
            <a:extLst>
              <a:ext uri="{FF2B5EF4-FFF2-40B4-BE49-F238E27FC236}">
                <a16:creationId xmlns:a16="http://schemas.microsoft.com/office/drawing/2014/main" id="{840AF5D7-B045-4487-AAA6-878F6F77C787}"/>
              </a:ext>
            </a:extLst>
          </p:cNvPr>
          <p:cNvSpPr txBox="1"/>
          <p:nvPr/>
        </p:nvSpPr>
        <p:spPr>
          <a:xfrm>
            <a:off x="413443" y="1923311"/>
            <a:ext cx="7437392" cy="3416320"/>
          </a:xfrm>
          <a:prstGeom prst="rect">
            <a:avLst/>
          </a:prstGeom>
          <a:noFill/>
        </p:spPr>
        <p:txBody>
          <a:bodyPr wrap="square" rtlCol="0">
            <a:spAutoFit/>
          </a:bodyPr>
          <a:lstStyle/>
          <a:p>
            <a:pPr marL="285750" indent="-285750" algn="just">
              <a:buFont typeface="Arial" panose="020B0604020202020204" pitchFamily="34" charset="0"/>
              <a:buChar char="•"/>
            </a:pPr>
            <a:r>
              <a:rPr lang="es-CO" b="1" dirty="0">
                <a:solidFill>
                  <a:schemeClr val="bg1"/>
                </a:solidFill>
              </a:rPr>
              <a:t>La digitalización convierte las </a:t>
            </a:r>
            <a:r>
              <a:rPr lang="es-CO" b="1" dirty="0" err="1">
                <a:solidFill>
                  <a:schemeClr val="bg1"/>
                </a:solidFill>
              </a:rPr>
              <a:t>LMS</a:t>
            </a:r>
            <a:r>
              <a:rPr lang="es-CO" b="1" dirty="0">
                <a:solidFill>
                  <a:schemeClr val="bg1"/>
                </a:solidFill>
              </a:rPr>
              <a:t> en blancos de ciberataques, requiriendo gestión integral de riesgos.</a:t>
            </a:r>
          </a:p>
          <a:p>
            <a:pPr marL="285750" indent="-285750" algn="just">
              <a:buFont typeface="Arial" panose="020B0604020202020204" pitchFamily="34" charset="0"/>
              <a:buChar char="•"/>
            </a:pPr>
            <a:endParaRPr lang="es-CO" b="1" dirty="0">
              <a:solidFill>
                <a:schemeClr val="bg1"/>
              </a:solidFill>
            </a:endParaRPr>
          </a:p>
          <a:p>
            <a:pPr marL="285750" indent="-285750" algn="just">
              <a:buFont typeface="Arial" panose="020B0604020202020204" pitchFamily="34" charset="0"/>
              <a:buChar char="•"/>
            </a:pPr>
            <a:r>
              <a:rPr lang="es-CO" b="1" dirty="0">
                <a:solidFill>
                  <a:schemeClr val="bg1"/>
                </a:solidFill>
              </a:rPr>
              <a:t>El análisis </a:t>
            </a:r>
            <a:r>
              <a:rPr lang="es-CO" b="1" dirty="0" err="1">
                <a:solidFill>
                  <a:schemeClr val="bg1"/>
                </a:solidFill>
              </a:rPr>
              <a:t>STRIDE</a:t>
            </a:r>
            <a:r>
              <a:rPr lang="es-CO" b="1" dirty="0">
                <a:solidFill>
                  <a:schemeClr val="bg1"/>
                </a:solidFill>
              </a:rPr>
              <a:t> destaca amenazas críticas que demandan medidas avanzadas de seguridad.</a:t>
            </a:r>
          </a:p>
          <a:p>
            <a:pPr marL="285750" indent="-285750" algn="just">
              <a:buFont typeface="Arial" panose="020B0604020202020204" pitchFamily="34" charset="0"/>
              <a:buChar char="•"/>
            </a:pPr>
            <a:endParaRPr lang="es-CO" b="1" dirty="0">
              <a:solidFill>
                <a:schemeClr val="bg1"/>
              </a:solidFill>
            </a:endParaRPr>
          </a:p>
          <a:p>
            <a:pPr marL="285750" indent="-285750" algn="just">
              <a:buFont typeface="Arial" panose="020B0604020202020204" pitchFamily="34" charset="0"/>
              <a:buChar char="•"/>
            </a:pPr>
            <a:r>
              <a:rPr lang="es-CO" b="1" dirty="0">
                <a:solidFill>
                  <a:schemeClr val="bg1"/>
                </a:solidFill>
              </a:rPr>
              <a:t>El control de privilegios mediante </a:t>
            </a:r>
            <a:r>
              <a:rPr lang="es-CO" b="1" dirty="0" err="1">
                <a:solidFill>
                  <a:schemeClr val="bg1"/>
                </a:solidFill>
              </a:rPr>
              <a:t>PoLP</a:t>
            </a:r>
            <a:r>
              <a:rPr lang="es-CO" b="1" dirty="0">
                <a:solidFill>
                  <a:schemeClr val="bg1"/>
                </a:solidFill>
              </a:rPr>
              <a:t>, auditorías y monitoreo es esencial para mitigar riesgos.</a:t>
            </a:r>
          </a:p>
          <a:p>
            <a:pPr marL="285750" indent="-285750" algn="just">
              <a:buFont typeface="Arial" panose="020B0604020202020204" pitchFamily="34" charset="0"/>
              <a:buChar char="•"/>
            </a:pPr>
            <a:endParaRPr lang="es-CO" b="1" dirty="0">
              <a:solidFill>
                <a:schemeClr val="bg1"/>
              </a:solidFill>
            </a:endParaRPr>
          </a:p>
          <a:p>
            <a:pPr marL="285750" indent="-285750" algn="just">
              <a:buFont typeface="Arial" panose="020B0604020202020204" pitchFamily="34" charset="0"/>
              <a:buChar char="•"/>
            </a:pPr>
            <a:r>
              <a:rPr lang="es-CO" b="1" dirty="0">
                <a:solidFill>
                  <a:schemeClr val="bg1"/>
                </a:solidFill>
              </a:rPr>
              <a:t>Pruebas de seguridad y capacitación en ciberseguridad son vitales para reducir vulnerabilidades.</a:t>
            </a:r>
          </a:p>
          <a:p>
            <a:endParaRPr lang="es-CO" dirty="0"/>
          </a:p>
        </p:txBody>
      </p:sp>
      <p:sp>
        <p:nvSpPr>
          <p:cNvPr id="3" name="AutoShape 2" descr="Modelo de Amenazas STRIDE">
            <a:extLst>
              <a:ext uri="{FF2B5EF4-FFF2-40B4-BE49-F238E27FC236}">
                <a16:creationId xmlns:a16="http://schemas.microsoft.com/office/drawing/2014/main" id="{CD707432-75D0-4E1D-8978-D8B24148C2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348248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6129-4721-C587-0369-71CCFA7CFE1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8305D1-F4E8-E5FF-ED36-72BF422927D7}"/>
              </a:ext>
            </a:extLst>
          </p:cNvPr>
          <p:cNvSpPr>
            <a:spLocks noGrp="1"/>
          </p:cNvSpPr>
          <p:nvPr>
            <p:ph type="title"/>
          </p:nvPr>
        </p:nvSpPr>
        <p:spPr>
          <a:xfrm>
            <a:off x="1257824" y="367446"/>
            <a:ext cx="8007239" cy="1130799"/>
          </a:xfrm>
        </p:spPr>
        <p:txBody>
          <a:bodyPr/>
          <a:lstStyle/>
          <a:p>
            <a:r>
              <a:rPr lang="es-ES" dirty="0"/>
              <a:t>Recomendaciones </a:t>
            </a:r>
            <a:br>
              <a:rPr lang="es-ES" dirty="0"/>
            </a:br>
            <a:endParaRPr lang="es-ES" dirty="0"/>
          </a:p>
        </p:txBody>
      </p:sp>
      <p:sp>
        <p:nvSpPr>
          <p:cNvPr id="496" name="Google Shape;496;p46">
            <a:extLst>
              <a:ext uri="{FF2B5EF4-FFF2-40B4-BE49-F238E27FC236}">
                <a16:creationId xmlns:a16="http://schemas.microsoft.com/office/drawing/2014/main" id="{1525759B-5C70-E774-4510-F5F683A8407B}"/>
              </a:ext>
            </a:extLst>
          </p:cNvPr>
          <p:cNvSpPr/>
          <p:nvPr/>
        </p:nvSpPr>
        <p:spPr>
          <a:xfrm>
            <a:off x="8111333" y="738175"/>
            <a:ext cx="3927722" cy="4526844"/>
          </a:xfrm>
          <a:prstGeom prst="roundRect">
            <a:avLst>
              <a:gd name="adj" fmla="val 8779"/>
            </a:avLst>
          </a:prstGeom>
          <a:solidFill>
            <a:srgbClr val="0D0619"/>
          </a:solidFill>
          <a:ln>
            <a:noFill/>
          </a:ln>
          <a:effectLst>
            <a:outerShdw blurRad="825500" dist="355600" dir="5400000" sx="83000" sy="83000" algn="t" rotWithShape="0">
              <a:srgbClr val="000000">
                <a:alpha val="2196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7" name="Image 0" descr="preencoded.png">
            <a:extLst>
              <a:ext uri="{FF2B5EF4-FFF2-40B4-BE49-F238E27FC236}">
                <a16:creationId xmlns:a16="http://schemas.microsoft.com/office/drawing/2014/main" id="{F21C1DB3-75D5-5C0A-2B9B-8596FFB326A8}"/>
              </a:ext>
            </a:extLst>
          </p:cNvPr>
          <p:cNvPicPr>
            <a:picLocks noChangeAspect="1"/>
          </p:cNvPicPr>
          <p:nvPr/>
        </p:nvPicPr>
        <p:blipFill>
          <a:blip r:embed="rId2"/>
          <a:srcRect l="19842" t="25961" r="21183" b="27648"/>
          <a:stretch/>
        </p:blipFill>
        <p:spPr>
          <a:xfrm>
            <a:off x="8379447" y="997058"/>
            <a:ext cx="3399110" cy="4010730"/>
          </a:xfrm>
          <a:prstGeom prst="rect">
            <a:avLst/>
          </a:prstGeom>
        </p:spPr>
      </p:pic>
      <p:pic>
        <p:nvPicPr>
          <p:cNvPr id="8" name="Image 0" descr="preencoded.png">
            <a:extLst>
              <a:ext uri="{FF2B5EF4-FFF2-40B4-BE49-F238E27FC236}">
                <a16:creationId xmlns:a16="http://schemas.microsoft.com/office/drawing/2014/main" id="{18914DA2-1998-04B4-204D-A3EDB3FAC7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074" b="82617" l="59314" r="90867">
                        <a14:foregroundMark x1="74722" y1="70463" x2="74722" y2="70463"/>
                        <a14:foregroundMark x1="77222" y1="73333" x2="77222" y2="73333"/>
                        <a14:backgroundMark x1="68889" y1="68796" x2="68889" y2="68796"/>
                        <a14:backgroundMark x1="70417" y1="69722" x2="70417" y2="69722"/>
                        <a14:backgroundMark x1="71806" y1="70463" x2="71806" y2="70463"/>
                        <a14:backgroundMark x1="74306" y1="71111" x2="74306" y2="71111"/>
                        <a14:backgroundMark x1="71528" y1="74074" x2="71528" y2="74074"/>
                        <a14:backgroundMark x1="74861" y1="76389" x2="74861" y2="76389"/>
                      </a14:backgroundRemoval>
                    </a14:imgEffect>
                  </a14:imgLayer>
                </a14:imgProps>
              </a:ext>
            </a:extLst>
          </a:blip>
          <a:srcRect l="55370" t="59506" r="5189" b="14815"/>
          <a:stretch/>
        </p:blipFill>
        <p:spPr>
          <a:xfrm>
            <a:off x="8630860" y="1320335"/>
            <a:ext cx="2896284" cy="2828552"/>
          </a:xfrm>
          <a:prstGeom prst="rect">
            <a:avLst/>
          </a:prstGeom>
        </p:spPr>
      </p:pic>
      <p:sp>
        <p:nvSpPr>
          <p:cNvPr id="10" name="Rectángulo 9">
            <a:extLst>
              <a:ext uri="{FF2B5EF4-FFF2-40B4-BE49-F238E27FC236}">
                <a16:creationId xmlns:a16="http://schemas.microsoft.com/office/drawing/2014/main" id="{A4ABAF37-B246-4444-9DF6-4F3F042076B0}"/>
              </a:ext>
            </a:extLst>
          </p:cNvPr>
          <p:cNvSpPr/>
          <p:nvPr/>
        </p:nvSpPr>
        <p:spPr>
          <a:xfrm>
            <a:off x="487679" y="1898173"/>
            <a:ext cx="7185978" cy="3416320"/>
          </a:xfrm>
          <a:prstGeom prst="rect">
            <a:avLst/>
          </a:prstGeom>
        </p:spPr>
        <p:txBody>
          <a:bodyPr wrap="square">
            <a:spAutoFit/>
          </a:bodyPr>
          <a:lstStyle/>
          <a:p>
            <a:pPr marL="285750" indent="-285750" algn="just">
              <a:buFont typeface="Arial" panose="020B0604020202020204" pitchFamily="34" charset="0"/>
              <a:buChar char="•"/>
            </a:pPr>
            <a:r>
              <a:rPr lang="es-CO" b="1" dirty="0">
                <a:solidFill>
                  <a:schemeClr val="bg1"/>
                </a:solidFill>
              </a:rPr>
              <a:t>Aplicar </a:t>
            </a:r>
            <a:r>
              <a:rPr lang="es-CO" b="1" dirty="0" err="1">
                <a:solidFill>
                  <a:schemeClr val="bg1"/>
                </a:solidFill>
              </a:rPr>
              <a:t>MFA</a:t>
            </a:r>
            <a:r>
              <a:rPr lang="es-CO" b="1" dirty="0">
                <a:solidFill>
                  <a:schemeClr val="bg1"/>
                </a:solidFill>
              </a:rPr>
              <a:t> y </a:t>
            </a:r>
            <a:r>
              <a:rPr lang="es-CO" b="1" dirty="0" err="1">
                <a:solidFill>
                  <a:schemeClr val="bg1"/>
                </a:solidFill>
              </a:rPr>
              <a:t>PoLP</a:t>
            </a:r>
            <a:r>
              <a:rPr lang="es-CO" dirty="0">
                <a:solidFill>
                  <a:schemeClr val="bg1"/>
                </a:solidFill>
              </a:rPr>
              <a:t> para minimizar escalada de privilegios y accesos no autorizados.</a:t>
            </a:r>
          </a:p>
          <a:p>
            <a:pPr marL="285750" indent="-285750" algn="just">
              <a:buFont typeface="Arial" panose="020B0604020202020204" pitchFamily="34" charset="0"/>
              <a:buChar char="•"/>
            </a:pPr>
            <a:endParaRPr lang="es-CO" dirty="0">
              <a:solidFill>
                <a:schemeClr val="bg1"/>
              </a:solidFill>
            </a:endParaRPr>
          </a:p>
          <a:p>
            <a:pPr marL="285750" indent="-285750" algn="just">
              <a:buFont typeface="Arial" panose="020B0604020202020204" pitchFamily="34" charset="0"/>
              <a:buChar char="•"/>
            </a:pPr>
            <a:r>
              <a:rPr lang="es-CO" b="1" dirty="0">
                <a:solidFill>
                  <a:schemeClr val="bg1"/>
                </a:solidFill>
              </a:rPr>
              <a:t>Monitorear y auditar en tiempo real</a:t>
            </a:r>
            <a:r>
              <a:rPr lang="es-CO" dirty="0">
                <a:solidFill>
                  <a:schemeClr val="bg1"/>
                </a:solidFill>
              </a:rPr>
              <a:t> para detectar actividades sospechosas y generar alertas.</a:t>
            </a:r>
          </a:p>
          <a:p>
            <a:pPr marL="285750" indent="-285750" algn="just">
              <a:buFont typeface="Arial" panose="020B0604020202020204" pitchFamily="34" charset="0"/>
              <a:buChar char="•"/>
            </a:pPr>
            <a:endParaRPr lang="es-CO" dirty="0">
              <a:solidFill>
                <a:schemeClr val="bg1"/>
              </a:solidFill>
            </a:endParaRPr>
          </a:p>
          <a:p>
            <a:pPr marL="285750" indent="-285750" algn="just">
              <a:buFont typeface="Arial" panose="020B0604020202020204" pitchFamily="34" charset="0"/>
              <a:buChar char="•"/>
            </a:pPr>
            <a:r>
              <a:rPr lang="es-CO" b="1" dirty="0">
                <a:solidFill>
                  <a:schemeClr val="bg1"/>
                </a:solidFill>
              </a:rPr>
              <a:t>Realizar pruebas de seguridad regulares</a:t>
            </a:r>
            <a:r>
              <a:rPr lang="es-CO" dirty="0">
                <a:solidFill>
                  <a:schemeClr val="bg1"/>
                </a:solidFill>
              </a:rPr>
              <a:t> para identificar y corregir vulnerabilidades.</a:t>
            </a:r>
          </a:p>
          <a:p>
            <a:pPr marL="285750" indent="-285750" algn="just">
              <a:buFont typeface="Arial" panose="020B0604020202020204" pitchFamily="34" charset="0"/>
              <a:buChar char="•"/>
            </a:pPr>
            <a:endParaRPr lang="es-CO" dirty="0">
              <a:solidFill>
                <a:schemeClr val="bg1"/>
              </a:solidFill>
            </a:endParaRPr>
          </a:p>
          <a:p>
            <a:pPr marL="285750" indent="-285750" algn="just">
              <a:buFont typeface="Arial" panose="020B0604020202020204" pitchFamily="34" charset="0"/>
              <a:buChar char="•"/>
            </a:pPr>
            <a:r>
              <a:rPr lang="es-CO" b="1" dirty="0">
                <a:solidFill>
                  <a:schemeClr val="bg1"/>
                </a:solidFill>
              </a:rPr>
              <a:t>Capacitar a los usuarios</a:t>
            </a:r>
            <a:r>
              <a:rPr lang="es-CO" dirty="0">
                <a:solidFill>
                  <a:schemeClr val="bg1"/>
                </a:solidFill>
              </a:rPr>
              <a:t> en buenas prácticas, contraseñas seguras y phishing para reducir errores humanos.</a:t>
            </a:r>
          </a:p>
          <a:p>
            <a:pPr marL="285750" indent="-285750">
              <a:buFont typeface="Arial" panose="020B0604020202020204" pitchFamily="34" charset="0"/>
              <a:buChar char="•"/>
            </a:pPr>
            <a:endParaRPr lang="es-CO" dirty="0">
              <a:solidFill>
                <a:schemeClr val="bg1"/>
              </a:solidFill>
            </a:endParaRPr>
          </a:p>
        </p:txBody>
      </p:sp>
    </p:spTree>
    <p:extLst>
      <p:ext uri="{BB962C8B-B14F-4D97-AF65-F5344CB8AC3E}">
        <p14:creationId xmlns:p14="http://schemas.microsoft.com/office/powerpoint/2010/main" val="139593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3">
            <a:extLst>
              <a:ext uri="{FF2B5EF4-FFF2-40B4-BE49-F238E27FC236}">
                <a16:creationId xmlns:a16="http://schemas.microsoft.com/office/drawing/2014/main" id="{4A3E043B-A409-BAEE-8F91-EB9CFC9450D3}"/>
              </a:ext>
            </a:extLst>
          </p:cNvPr>
          <p:cNvSpPr/>
          <p:nvPr/>
        </p:nvSpPr>
        <p:spPr>
          <a:xfrm>
            <a:off x="8493071" y="1691194"/>
            <a:ext cx="3117942" cy="3206270"/>
          </a:xfrm>
          <a:prstGeom prst="roundRect">
            <a:avLst>
              <a:gd name="adj" fmla="val 50000"/>
            </a:avLst>
          </a:prstGeom>
          <a:blipFill>
            <a:blip r:embed="rId2"/>
            <a:stretch>
              <a:fillRect/>
            </a:stretch>
          </a:blipFill>
          <a:ln w="25400">
            <a:noFill/>
          </a:ln>
          <a:effectLst>
            <a:outerShdw blurRad="241300" dist="127000" dir="7560000" sx="103000" sy="103000" algn="tl"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ítulo 1">
            <a:extLst>
              <a:ext uri="{FF2B5EF4-FFF2-40B4-BE49-F238E27FC236}">
                <a16:creationId xmlns:a16="http://schemas.microsoft.com/office/drawing/2014/main" id="{1D14700D-1A84-2907-7063-8C3BD97C1208}"/>
              </a:ext>
            </a:extLst>
          </p:cNvPr>
          <p:cNvSpPr>
            <a:spLocks noGrp="1"/>
          </p:cNvSpPr>
          <p:nvPr>
            <p:ph type="title"/>
          </p:nvPr>
        </p:nvSpPr>
        <p:spPr/>
        <p:txBody>
          <a:bodyPr/>
          <a:lstStyle/>
          <a:p>
            <a:r>
              <a:rPr lang="es-ES" dirty="0"/>
              <a:t>Referencias</a:t>
            </a:r>
          </a:p>
        </p:txBody>
      </p:sp>
      <p:sp>
        <p:nvSpPr>
          <p:cNvPr id="3" name="Rectángulo 2">
            <a:extLst>
              <a:ext uri="{FF2B5EF4-FFF2-40B4-BE49-F238E27FC236}">
                <a16:creationId xmlns:a16="http://schemas.microsoft.com/office/drawing/2014/main" id="{C3FE71E0-606A-491B-9965-AA6FF77050FB}"/>
              </a:ext>
            </a:extLst>
          </p:cNvPr>
          <p:cNvSpPr/>
          <p:nvPr/>
        </p:nvSpPr>
        <p:spPr>
          <a:xfrm>
            <a:off x="320298" y="1691194"/>
            <a:ext cx="7844402" cy="4536050"/>
          </a:xfrm>
          <a:prstGeom prst="rect">
            <a:avLst/>
          </a:prstGeom>
        </p:spPr>
        <p:txBody>
          <a:bodyPr wrap="square">
            <a:spAutoFit/>
          </a:bodyPr>
          <a:lstStyle/>
          <a:p>
            <a:pPr marL="304800" indent="-304800" algn="just">
              <a:lnSpc>
                <a:spcPct val="107000"/>
              </a:lnSpc>
              <a:spcAft>
                <a:spcPts val="800"/>
              </a:spcAft>
              <a:buFont typeface="Arial" panose="020B0604020202020204" pitchFamily="34" charset="0"/>
              <a:buChar char="•"/>
            </a:pPr>
            <a:r>
              <a:rPr lang="es-CO" kern="100" dirty="0" err="1">
                <a:solidFill>
                  <a:schemeClr val="bg1"/>
                </a:solidFill>
                <a:ea typeface="Aptos" panose="02110004020202020204"/>
                <a:cs typeface="Times New Roman" panose="02020603050405020304" pitchFamily="18" charset="0"/>
              </a:rPr>
              <a:t>DataSunrise</a:t>
            </a:r>
            <a:r>
              <a:rPr lang="es-CO" kern="100" dirty="0">
                <a:solidFill>
                  <a:schemeClr val="bg1"/>
                </a:solidFill>
                <a:ea typeface="Aptos" panose="02110004020202020204"/>
                <a:cs typeface="Times New Roman" panose="02020603050405020304" pitchFamily="18" charset="0"/>
              </a:rPr>
              <a:t>. (s.f.). Modelo de Amenazas </a:t>
            </a:r>
            <a:r>
              <a:rPr lang="es-CO" kern="100" dirty="0" err="1">
                <a:solidFill>
                  <a:schemeClr val="bg1"/>
                </a:solidFill>
                <a:ea typeface="Aptos" panose="02110004020202020204"/>
                <a:cs typeface="Times New Roman" panose="02020603050405020304" pitchFamily="18" charset="0"/>
              </a:rPr>
              <a:t>STRIDE</a:t>
            </a:r>
            <a:r>
              <a:rPr lang="es-CO" kern="100" dirty="0">
                <a:solidFill>
                  <a:schemeClr val="bg1"/>
                </a:solidFill>
                <a:ea typeface="Aptos" panose="02110004020202020204"/>
                <a:cs typeface="Times New Roman" panose="02020603050405020304" pitchFamily="18" charset="0"/>
              </a:rPr>
              <a:t>. Recuperado el 23 de febrero del 2025 de </a:t>
            </a:r>
            <a:r>
              <a:rPr lang="es-CO" u="sng" kern="100" dirty="0">
                <a:solidFill>
                  <a:schemeClr val="bg1"/>
                </a:solidFill>
                <a:ea typeface="Aptos" panose="02110004020202020204"/>
                <a:cs typeface="Times New Roman" panose="02020603050405020304" pitchFamily="18" charset="0"/>
                <a:hlinkClick r:id="rId3">
                  <a:extLst>
                    <a:ext uri="{A12FA001-AC4F-418D-AE19-62706E023703}">
                      <ahyp:hlinkClr xmlns:ahyp="http://schemas.microsoft.com/office/drawing/2018/hyperlinkcolor" val="tx"/>
                    </a:ext>
                  </a:extLst>
                </a:hlinkClick>
              </a:rPr>
              <a:t>https://www.datasunrise.com/es/centro-de-conocimiento/modelo-de-amenazas-stride/</a:t>
            </a:r>
            <a:r>
              <a:rPr lang="es-CO" kern="100" dirty="0">
                <a:solidFill>
                  <a:schemeClr val="bg1"/>
                </a:solidFill>
                <a:ea typeface="Aptos" panose="02110004020202020204"/>
                <a:cs typeface="Times New Roman" panose="02020603050405020304" pitchFamily="18" charset="0"/>
              </a:rPr>
              <a:t>BM. (s.f.). ¿Qué es la gestión de riesgos cibernéticos? IBM. Recuperado el 23 febrero del 2025. </a:t>
            </a:r>
            <a:r>
              <a:rPr lang="en-US" u="sng" kern="100" dirty="0">
                <a:solidFill>
                  <a:schemeClr val="bg1"/>
                </a:solidFill>
                <a:ea typeface="Aptos" panose="02110004020202020204"/>
                <a:cs typeface="Times New Roman" panose="02020603050405020304" pitchFamily="18" charset="0"/>
                <a:hlinkClick r:id="rId4">
                  <a:extLst>
                    <a:ext uri="{A12FA001-AC4F-418D-AE19-62706E023703}">
                      <ahyp:hlinkClr xmlns:ahyp="http://schemas.microsoft.com/office/drawing/2018/hyperlinkcolor" val="tx"/>
                    </a:ext>
                  </a:extLst>
                </a:hlinkClick>
              </a:rPr>
              <a:t>https://www.ibm.com/mx-es/topics/cyber-risk-management</a:t>
            </a:r>
            <a:endParaRPr lang="es-CO" kern="100" dirty="0">
              <a:solidFill>
                <a:schemeClr val="bg1"/>
              </a:solidFill>
              <a:ea typeface="Aptos" panose="02110004020202020204"/>
              <a:cs typeface="Times New Roman" panose="02020603050405020304" pitchFamily="18" charset="0"/>
            </a:endParaRPr>
          </a:p>
          <a:p>
            <a:pPr marL="304800" indent="-304800" algn="just">
              <a:lnSpc>
                <a:spcPct val="107000"/>
              </a:lnSpc>
              <a:spcAft>
                <a:spcPts val="800"/>
              </a:spcAft>
              <a:buFont typeface="Arial" panose="020B0604020202020204" pitchFamily="34" charset="0"/>
              <a:buChar char="•"/>
            </a:pPr>
            <a:r>
              <a:rPr lang="en-US" kern="100" dirty="0">
                <a:solidFill>
                  <a:schemeClr val="bg1"/>
                </a:solidFill>
                <a:ea typeface="Aptos" panose="02110004020202020204"/>
                <a:cs typeface="Times New Roman" panose="02020603050405020304" pitchFamily="18" charset="0"/>
              </a:rPr>
              <a:t>IBM. (</a:t>
            </a:r>
            <a:r>
              <a:rPr lang="en-US" kern="100" dirty="0" err="1">
                <a:solidFill>
                  <a:schemeClr val="bg1"/>
                </a:solidFill>
                <a:ea typeface="Aptos" panose="02110004020202020204"/>
                <a:cs typeface="Times New Roman" panose="02020603050405020304" pitchFamily="18" charset="0"/>
              </a:rPr>
              <a:t>s.f.</a:t>
            </a:r>
            <a:r>
              <a:rPr lang="en-US" kern="100" dirty="0">
                <a:solidFill>
                  <a:schemeClr val="bg1"/>
                </a:solidFill>
                <a:ea typeface="Aptos" panose="02110004020202020204"/>
                <a:cs typeface="Times New Roman" panose="02020603050405020304" pitchFamily="18" charset="0"/>
              </a:rPr>
              <a:t>). Supported security ciphers. </a:t>
            </a:r>
            <a:r>
              <a:rPr lang="es-CO" kern="100" dirty="0">
                <a:solidFill>
                  <a:schemeClr val="bg1"/>
                </a:solidFill>
                <a:ea typeface="Aptos" panose="02110004020202020204"/>
                <a:cs typeface="Times New Roman" panose="02020603050405020304" pitchFamily="18" charset="0"/>
              </a:rPr>
              <a:t>IBM </a:t>
            </a:r>
            <a:r>
              <a:rPr lang="es-CO" kern="100" dirty="0" err="1">
                <a:solidFill>
                  <a:schemeClr val="bg1"/>
                </a:solidFill>
                <a:ea typeface="Aptos" panose="02110004020202020204"/>
                <a:cs typeface="Times New Roman" panose="02020603050405020304" pitchFamily="18" charset="0"/>
              </a:rPr>
              <a:t>Documentation</a:t>
            </a:r>
            <a:r>
              <a:rPr lang="es-CO" kern="100" dirty="0">
                <a:solidFill>
                  <a:schemeClr val="bg1"/>
                </a:solidFill>
                <a:ea typeface="Aptos" panose="02110004020202020204"/>
                <a:cs typeface="Times New Roman" panose="02020603050405020304" pitchFamily="18" charset="0"/>
              </a:rPr>
              <a:t>. Recuperado el 23 de febrero del 2025. </a:t>
            </a:r>
            <a:r>
              <a:rPr lang="es-CO" u="sng" kern="100" dirty="0">
                <a:solidFill>
                  <a:schemeClr val="bg1"/>
                </a:solidFill>
                <a:ea typeface="Aptos" panose="02110004020202020204"/>
                <a:cs typeface="Times New Roman" panose="02020603050405020304" pitchFamily="18" charset="0"/>
                <a:hlinkClick r:id="rId5">
                  <a:extLst>
                    <a:ext uri="{A12FA001-AC4F-418D-AE19-62706E023703}">
                      <ahyp:hlinkClr xmlns:ahyp="http://schemas.microsoft.com/office/drawing/2018/hyperlinkcolor" val="tx"/>
                    </a:ext>
                  </a:extLst>
                </a:hlinkClick>
              </a:rPr>
              <a:t>https://www.ibm.com/docs/es/flashsystem-5x00/8.7.0?topic=levels-security-supported-security-ciphers</a:t>
            </a:r>
            <a:endParaRPr lang="es-CO" kern="100" dirty="0">
              <a:solidFill>
                <a:schemeClr val="bg1"/>
              </a:solidFill>
              <a:ea typeface="Aptos" panose="02110004020202020204"/>
              <a:cs typeface="Times New Roman" panose="02020603050405020304" pitchFamily="18" charset="0"/>
            </a:endParaRPr>
          </a:p>
          <a:p>
            <a:pPr marL="304800" indent="-304800" algn="just">
              <a:lnSpc>
                <a:spcPct val="107000"/>
              </a:lnSpc>
              <a:spcAft>
                <a:spcPts val="800"/>
              </a:spcAft>
              <a:buFont typeface="Arial" panose="020B0604020202020204" pitchFamily="34" charset="0"/>
              <a:buChar char="•"/>
            </a:pPr>
            <a:r>
              <a:rPr lang="es-CO" kern="100" dirty="0" err="1">
                <a:solidFill>
                  <a:schemeClr val="bg1"/>
                </a:solidFill>
                <a:ea typeface="Aptos" panose="02110004020202020204"/>
                <a:cs typeface="Times New Roman" panose="02020603050405020304" pitchFamily="18" charset="0"/>
              </a:rPr>
              <a:t>Pure</a:t>
            </a:r>
            <a:r>
              <a:rPr lang="es-CO" kern="100" dirty="0">
                <a:solidFill>
                  <a:schemeClr val="bg1"/>
                </a:solidFill>
                <a:ea typeface="Aptos" panose="02110004020202020204"/>
                <a:cs typeface="Times New Roman" panose="02020603050405020304" pitchFamily="18" charset="0"/>
              </a:rPr>
              <a:t> Storage. (s.f.). ¿Qué es el modelo de amenaza </a:t>
            </a:r>
            <a:r>
              <a:rPr lang="es-CO" kern="100" dirty="0" err="1">
                <a:solidFill>
                  <a:schemeClr val="bg1"/>
                </a:solidFill>
                <a:ea typeface="Aptos" panose="02110004020202020204"/>
                <a:cs typeface="Times New Roman" panose="02020603050405020304" pitchFamily="18" charset="0"/>
              </a:rPr>
              <a:t>STRIDE</a:t>
            </a:r>
            <a:r>
              <a:rPr lang="es-CO" kern="100" dirty="0">
                <a:solidFill>
                  <a:schemeClr val="bg1"/>
                </a:solidFill>
                <a:ea typeface="Aptos" panose="02110004020202020204"/>
                <a:cs typeface="Times New Roman" panose="02020603050405020304" pitchFamily="18" charset="0"/>
              </a:rPr>
              <a:t>? </a:t>
            </a:r>
            <a:r>
              <a:rPr lang="es-CO" kern="100" dirty="0" err="1">
                <a:solidFill>
                  <a:schemeClr val="bg1"/>
                </a:solidFill>
                <a:ea typeface="Aptos" panose="02110004020202020204"/>
                <a:cs typeface="Times New Roman" panose="02020603050405020304" pitchFamily="18" charset="0"/>
              </a:rPr>
              <a:t>Pure</a:t>
            </a:r>
            <a:r>
              <a:rPr lang="es-CO" kern="100" dirty="0">
                <a:solidFill>
                  <a:schemeClr val="bg1"/>
                </a:solidFill>
                <a:ea typeface="Aptos" panose="02110004020202020204"/>
                <a:cs typeface="Times New Roman" panose="02020603050405020304" pitchFamily="18" charset="0"/>
              </a:rPr>
              <a:t> Storage. Recuperado el 23 de febrero del 2025. </a:t>
            </a:r>
            <a:r>
              <a:rPr lang="es-CO" u="sng" kern="100" dirty="0">
                <a:solidFill>
                  <a:schemeClr val="bg1"/>
                </a:solidFill>
                <a:ea typeface="Aptos" panose="02110004020202020204"/>
                <a:cs typeface="Times New Roman" panose="02020603050405020304" pitchFamily="18" charset="0"/>
                <a:hlinkClick r:id="rId6">
                  <a:extLst>
                    <a:ext uri="{A12FA001-AC4F-418D-AE19-62706E023703}">
                      <ahyp:hlinkClr xmlns:ahyp="http://schemas.microsoft.com/office/drawing/2018/hyperlinkcolor" val="tx"/>
                    </a:ext>
                  </a:extLst>
                </a:hlinkClick>
              </a:rPr>
              <a:t>https://www.purestorage.com/es/knowledge/stride-threat-model.html</a:t>
            </a:r>
            <a:r>
              <a:rPr lang="es-CO" kern="100" dirty="0">
                <a:solidFill>
                  <a:schemeClr val="bg1"/>
                </a:solidFill>
                <a:ea typeface="Aptos" panose="02110004020202020204"/>
                <a:cs typeface="Times New Roman" panose="02020603050405020304" pitchFamily="18" charset="0"/>
              </a:rPr>
              <a:t>.</a:t>
            </a:r>
          </a:p>
          <a:p>
            <a:pPr marL="304800" indent="-304800" algn="just">
              <a:lnSpc>
                <a:spcPct val="107000"/>
              </a:lnSpc>
              <a:spcAft>
                <a:spcPts val="800"/>
              </a:spcAft>
              <a:buFont typeface="Arial" panose="020B0604020202020204" pitchFamily="34" charset="0"/>
              <a:buChar char="•"/>
            </a:pPr>
            <a:r>
              <a:rPr lang="es-CO" kern="100" dirty="0">
                <a:solidFill>
                  <a:schemeClr val="bg1"/>
                </a:solidFill>
                <a:ea typeface="Aptos" panose="02110004020202020204"/>
                <a:cs typeface="Times New Roman" panose="02020603050405020304" pitchFamily="18" charset="0"/>
              </a:rPr>
              <a:t>ISO/IEC. (2022). Seguridad de la información, ciberseguridad y protección de la privacidad — Sistemas de gestión de la seguridad de la información — Requisitos (3ª ed.). Organización Internacional de </a:t>
            </a:r>
            <a:r>
              <a:rPr lang="es-CO" kern="100" dirty="0">
                <a:ea typeface="Aptos" panose="02110004020202020204"/>
                <a:cs typeface="Times New Roman" panose="02020603050405020304" pitchFamily="18" charset="0"/>
              </a:rPr>
              <a:t>Normalización.</a:t>
            </a:r>
          </a:p>
        </p:txBody>
      </p:sp>
    </p:spTree>
    <p:extLst>
      <p:ext uri="{BB962C8B-B14F-4D97-AF65-F5344CB8AC3E}">
        <p14:creationId xmlns:p14="http://schemas.microsoft.com/office/powerpoint/2010/main" val="3286605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449904-245C-CEEB-AE68-89C917B22904}"/>
              </a:ext>
            </a:extLst>
          </p:cNvPr>
          <p:cNvSpPr>
            <a:spLocks noGrp="1"/>
          </p:cNvSpPr>
          <p:nvPr>
            <p:ph type="ctrTitle"/>
          </p:nvPr>
        </p:nvSpPr>
        <p:spPr>
          <a:xfrm>
            <a:off x="289933" y="3556677"/>
            <a:ext cx="6325906" cy="1277750"/>
          </a:xfrm>
        </p:spPr>
        <p:txBody>
          <a:bodyPr/>
          <a:lstStyle/>
          <a:p>
            <a:r>
              <a:rPr lang="es-ES" dirty="0">
                <a:solidFill>
                  <a:schemeClr val="bg1"/>
                </a:solidFill>
              </a:rPr>
              <a:t>Preguntas</a:t>
            </a:r>
            <a:endParaRPr lang="es-CO" dirty="0">
              <a:solidFill>
                <a:schemeClr val="bg1"/>
              </a:solidFill>
            </a:endParaRPr>
          </a:p>
        </p:txBody>
      </p:sp>
    </p:spTree>
    <p:extLst>
      <p:ext uri="{BB962C8B-B14F-4D97-AF65-F5344CB8AC3E}">
        <p14:creationId xmlns:p14="http://schemas.microsoft.com/office/powerpoint/2010/main" val="32348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31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EE564-89CF-F4BB-7AFD-7D99EF9D5CD2}"/>
              </a:ext>
            </a:extLst>
          </p:cNvPr>
          <p:cNvSpPr>
            <a:spLocks noGrp="1"/>
          </p:cNvSpPr>
          <p:nvPr>
            <p:ph type="ctrTitle"/>
          </p:nvPr>
        </p:nvSpPr>
        <p:spPr>
          <a:xfrm>
            <a:off x="162712" y="3354667"/>
            <a:ext cx="6325906" cy="1277750"/>
          </a:xfrm>
        </p:spPr>
        <p:txBody>
          <a:bodyPr/>
          <a:lstStyle/>
          <a:p>
            <a:r>
              <a:rPr lang="es-CO" dirty="0">
                <a:solidFill>
                  <a:schemeClr val="bg1"/>
                </a:solidFill>
              </a:rPr>
              <a:t>Gracias</a:t>
            </a:r>
          </a:p>
        </p:txBody>
      </p:sp>
    </p:spTree>
    <p:extLst>
      <p:ext uri="{BB962C8B-B14F-4D97-AF65-F5344CB8AC3E}">
        <p14:creationId xmlns:p14="http://schemas.microsoft.com/office/powerpoint/2010/main" val="3509953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Image 0" descr="preencoded.png"/>
          <p:cNvPicPr>
            <a:picLocks noChangeAspect="1"/>
          </p:cNvPicPr>
          <p:nvPr/>
        </p:nvPicPr>
        <p:blipFill>
          <a:blip r:embed="rId2"/>
          <a:stretch>
            <a:fillRect/>
          </a:stretch>
        </p:blipFill>
        <p:spPr>
          <a:xfrm>
            <a:off x="7747000" y="228600"/>
            <a:ext cx="4445000" cy="6032500"/>
          </a:xfrm>
          <a:prstGeom prst="rect">
            <a:avLst/>
          </a:prstGeom>
        </p:spPr>
      </p:pic>
      <p:sp>
        <p:nvSpPr>
          <p:cNvPr id="8" name="Rectángulo 7"/>
          <p:cNvSpPr/>
          <p:nvPr/>
        </p:nvSpPr>
        <p:spPr>
          <a:xfrm rot="10800000">
            <a:off x="5981700" y="228600"/>
            <a:ext cx="4584700" cy="6032500"/>
          </a:xfrm>
          <a:prstGeom prst="rect">
            <a:avLst/>
          </a:prstGeom>
          <a:gradFill flip="none" rotWithShape="1">
            <a:gsLst>
              <a:gs pos="62000">
                <a:schemeClr val="bg1">
                  <a:alpha val="74000"/>
                </a:schemeClr>
              </a:gs>
              <a:gs pos="13000">
                <a:schemeClr val="bg1">
                  <a:alpha val="0"/>
                </a:schemeClr>
              </a:gs>
              <a:gs pos="61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 name="Rectángulo 120"/>
          <p:cNvSpPr/>
          <p:nvPr/>
        </p:nvSpPr>
        <p:spPr>
          <a:xfrm>
            <a:off x="520700" y="2013226"/>
            <a:ext cx="7315200" cy="2677656"/>
          </a:xfrm>
          <a:prstGeom prst="rect">
            <a:avLst/>
          </a:prstGeom>
        </p:spPr>
        <p:txBody>
          <a:bodyPr>
            <a:spAutoFit/>
          </a:bodyPr>
          <a:lstStyle/>
          <a:p>
            <a:r>
              <a:rPr lang="es-CO" sz="2800" dirty="0">
                <a:latin typeface="Times New Roman" panose="02020603050405020304" pitchFamily="18" charset="0"/>
                <a:cs typeface="Times New Roman" panose="02020603050405020304" pitchFamily="18" charset="0"/>
              </a:rPr>
              <a:t>Autores: </a:t>
            </a:r>
          </a:p>
          <a:p>
            <a:pPr marL="630238"/>
            <a:endParaRPr lang="es-CO" sz="2800" dirty="0">
              <a:latin typeface="Times New Roman" panose="02020603050405020304" pitchFamily="18" charset="0"/>
              <a:cs typeface="Times New Roman" panose="02020603050405020304" pitchFamily="18" charset="0"/>
            </a:endParaRPr>
          </a:p>
          <a:p>
            <a:pPr marL="720725" indent="-263525">
              <a:buFont typeface="Arial" panose="020B0604020202020204" pitchFamily="34" charset="0"/>
              <a:buChar char="•"/>
            </a:pPr>
            <a:r>
              <a:rPr lang="es-CO" sz="2800" dirty="0">
                <a:latin typeface="Times New Roman" panose="02020603050405020304" pitchFamily="18" charset="0"/>
                <a:cs typeface="Times New Roman" panose="02020603050405020304" pitchFamily="18" charset="0"/>
              </a:rPr>
              <a:t>MY. Luis Alberto Chavarro Gutiérrez</a:t>
            </a:r>
          </a:p>
          <a:p>
            <a:pPr marL="720725" indent="-263525">
              <a:buFont typeface="Arial" panose="020B0604020202020204" pitchFamily="34" charset="0"/>
              <a:buChar char="•"/>
            </a:pPr>
            <a:r>
              <a:rPr lang="es-CO" sz="2800" dirty="0">
                <a:latin typeface="Times New Roman" panose="02020603050405020304" pitchFamily="18" charset="0"/>
                <a:cs typeface="Times New Roman" panose="02020603050405020304" pitchFamily="18" charset="0"/>
              </a:rPr>
              <a:t>MY. Alex Danny Guerrero Cortes</a:t>
            </a:r>
          </a:p>
          <a:p>
            <a:pPr marL="720725" indent="-263525">
              <a:buFont typeface="Arial" panose="020B0604020202020204" pitchFamily="34" charset="0"/>
              <a:buChar char="•"/>
            </a:pPr>
            <a:r>
              <a:rPr lang="es-CO" sz="2800" dirty="0">
                <a:latin typeface="Times New Roman" panose="02020603050405020304" pitchFamily="18" charset="0"/>
                <a:cs typeface="Times New Roman" panose="02020603050405020304" pitchFamily="18" charset="0"/>
              </a:rPr>
              <a:t>MY. Diego Esmeral Madrid </a:t>
            </a:r>
          </a:p>
          <a:p>
            <a:pPr marL="720725" indent="-263525">
              <a:buFont typeface="Arial" panose="020B0604020202020204" pitchFamily="34" charset="0"/>
              <a:buChar char="•"/>
            </a:pPr>
            <a:r>
              <a:rPr lang="es-CO" sz="2800" dirty="0">
                <a:latin typeface="Times New Roman" panose="02020603050405020304" pitchFamily="18" charset="0"/>
                <a:cs typeface="Times New Roman" panose="02020603050405020304" pitchFamily="18" charset="0"/>
              </a:rPr>
              <a:t>MY. Edna Gianinne Robles Ocampo</a:t>
            </a:r>
          </a:p>
        </p:txBody>
      </p:sp>
    </p:spTree>
    <p:extLst>
      <p:ext uri="{BB962C8B-B14F-4D97-AF65-F5344CB8AC3E}">
        <p14:creationId xmlns:p14="http://schemas.microsoft.com/office/powerpoint/2010/main" val="2528218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FE8DC93-E219-E96D-74DD-89FC7608CF0C}"/>
              </a:ext>
            </a:extLst>
          </p:cNvPr>
          <p:cNvSpPr>
            <a:spLocks noGrp="1"/>
          </p:cNvSpPr>
          <p:nvPr>
            <p:ph type="title"/>
          </p:nvPr>
        </p:nvSpPr>
        <p:spPr/>
        <p:txBody>
          <a:bodyPr/>
          <a:lstStyle/>
          <a:p>
            <a:r>
              <a:rPr lang="es-ES" dirty="0"/>
              <a:t>Introducción</a:t>
            </a:r>
          </a:p>
        </p:txBody>
      </p:sp>
      <p:grpSp>
        <p:nvGrpSpPr>
          <p:cNvPr id="6" name="Group 14">
            <a:extLst>
              <a:ext uri="{FF2B5EF4-FFF2-40B4-BE49-F238E27FC236}">
                <a16:creationId xmlns:a16="http://schemas.microsoft.com/office/drawing/2014/main" id="{7F1F65A2-A8B1-8744-1807-1A458EDB30EB}"/>
              </a:ext>
            </a:extLst>
          </p:cNvPr>
          <p:cNvGrpSpPr/>
          <p:nvPr/>
        </p:nvGrpSpPr>
        <p:grpSpPr>
          <a:xfrm>
            <a:off x="587374" y="4706215"/>
            <a:ext cx="11017252" cy="1328747"/>
            <a:chOff x="457199" y="914401"/>
            <a:chExt cx="11353802" cy="1328747"/>
          </a:xfrm>
        </p:grpSpPr>
        <p:sp>
          <p:nvSpPr>
            <p:cNvPr id="7" name="Rounded Rectangle 26">
              <a:extLst>
                <a:ext uri="{FF2B5EF4-FFF2-40B4-BE49-F238E27FC236}">
                  <a16:creationId xmlns:a16="http://schemas.microsoft.com/office/drawing/2014/main" id="{3C619C2C-5E78-4B14-640E-55BF0BE9C866}"/>
                </a:ext>
              </a:extLst>
            </p:cNvPr>
            <p:cNvSpPr/>
            <p:nvPr/>
          </p:nvSpPr>
          <p:spPr>
            <a:xfrm>
              <a:off x="457199" y="914401"/>
              <a:ext cx="5624548" cy="1123085"/>
            </a:xfrm>
            <a:prstGeom prst="roundRect">
              <a:avLst>
                <a:gd name="adj" fmla="val 3140"/>
              </a:avLst>
            </a:prstGeom>
            <a:solidFill>
              <a:schemeClr val="bg2"/>
            </a:solidFill>
            <a:ln w="31750">
              <a:solidFill>
                <a:srgbClr val="50A0E0"/>
              </a:solidFill>
            </a:ln>
            <a:effectLst>
              <a:outerShdw blurRad="381000" dist="1905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 name="Rounded Rectangle 40">
              <a:extLst>
                <a:ext uri="{FF2B5EF4-FFF2-40B4-BE49-F238E27FC236}">
                  <a16:creationId xmlns:a16="http://schemas.microsoft.com/office/drawing/2014/main" id="{91DFB890-3E09-ED89-F49E-EDEB92DF406A}"/>
                </a:ext>
              </a:extLst>
            </p:cNvPr>
            <p:cNvSpPr/>
            <p:nvPr/>
          </p:nvSpPr>
          <p:spPr>
            <a:xfrm>
              <a:off x="6382771" y="914401"/>
              <a:ext cx="5428230" cy="1123085"/>
            </a:xfrm>
            <a:prstGeom prst="roundRect">
              <a:avLst>
                <a:gd name="adj" fmla="val 3140"/>
              </a:avLst>
            </a:prstGeom>
            <a:solidFill>
              <a:schemeClr val="bg2"/>
            </a:solidFill>
            <a:ln w="31750">
              <a:solidFill>
                <a:srgbClr val="50A0E0"/>
              </a:solidFill>
            </a:ln>
            <a:effectLst>
              <a:outerShdw blurRad="381000" dist="1905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7" name="TextBox 11">
              <a:extLst>
                <a:ext uri="{FF2B5EF4-FFF2-40B4-BE49-F238E27FC236}">
                  <a16:creationId xmlns:a16="http://schemas.microsoft.com/office/drawing/2014/main" id="{A393D3B6-50B8-2723-CD27-B24E4E498A36}"/>
                </a:ext>
              </a:extLst>
            </p:cNvPr>
            <p:cNvSpPr txBox="1"/>
            <p:nvPr/>
          </p:nvSpPr>
          <p:spPr>
            <a:xfrm>
              <a:off x="6679311" y="1532248"/>
              <a:ext cx="5131689" cy="710900"/>
            </a:xfrm>
            <a:prstGeom prst="rect">
              <a:avLst/>
            </a:prstGeom>
            <a:noFill/>
          </p:spPr>
          <p:txBody>
            <a:bodyPr wrap="square" lIns="0" tIns="0" rIns="0" bIns="0" rtlCol="0">
              <a:spAutoFit/>
            </a:bodyPr>
            <a:lstStyle/>
            <a:p>
              <a:pPr>
                <a:lnSpc>
                  <a:spcPts val="2850"/>
                </a:lnSpc>
              </a:pPr>
              <a:r>
                <a:rPr lang="es-CO" sz="2000" dirty="0">
                  <a:latin typeface="Times New Roman" panose="02020603050405020304" pitchFamily="18" charset="0"/>
                  <a:cs typeface="Times New Roman" panose="02020603050405020304" pitchFamily="18" charset="0"/>
                </a:rPr>
                <a:t>Sistema híbrido (presencial y en la nube)</a:t>
              </a:r>
            </a:p>
            <a:p>
              <a:pPr>
                <a:lnSpc>
                  <a:spcPts val="2850"/>
                </a:lnSpc>
              </a:pPr>
              <a:endParaRPr lang="en-US" sz="2000" dirty="0">
                <a:latin typeface="Times New Roman" panose="02020603050405020304" pitchFamily="18" charset="0"/>
                <a:cs typeface="Times New Roman" panose="02020603050405020304" pitchFamily="18" charset="0"/>
              </a:endParaRPr>
            </a:p>
          </p:txBody>
        </p:sp>
        <p:sp>
          <p:nvSpPr>
            <p:cNvPr id="18" name="TextBox 12">
              <a:extLst>
                <a:ext uri="{FF2B5EF4-FFF2-40B4-BE49-F238E27FC236}">
                  <a16:creationId xmlns:a16="http://schemas.microsoft.com/office/drawing/2014/main" id="{16D3381A-0188-3D73-BA96-7B34BDDBB988}"/>
                </a:ext>
              </a:extLst>
            </p:cNvPr>
            <p:cNvSpPr txBox="1"/>
            <p:nvPr/>
          </p:nvSpPr>
          <p:spPr>
            <a:xfrm>
              <a:off x="6679311" y="1034297"/>
              <a:ext cx="1862790" cy="307777"/>
            </a:xfrm>
            <a:prstGeom prst="rect">
              <a:avLst/>
            </a:prstGeom>
            <a:noFill/>
          </p:spPr>
          <p:txBody>
            <a:bodyPr wrap="square" lIns="0" tIns="0" rIns="0" bIns="0" rtlCol="0">
              <a:spAutoFit/>
            </a:bodyPr>
            <a:lstStyle/>
            <a:p>
              <a:r>
                <a:rPr lang="en-US" sz="2000" b="1" dirty="0" err="1">
                  <a:solidFill>
                    <a:schemeClr val="tx2">
                      <a:lumMod val="75000"/>
                      <a:lumOff val="25000"/>
                    </a:schemeClr>
                  </a:solidFill>
                  <a:latin typeface="Times New Roman" panose="02020603050405020304" pitchFamily="18" charset="0"/>
                  <a:cs typeface="Times New Roman" panose="02020603050405020304" pitchFamily="18" charset="0"/>
                </a:rPr>
                <a:t>Contexto</a:t>
              </a:r>
              <a:endParaRPr lang="en-US" sz="2000" b="1"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
          <p:nvSpPr>
            <p:cNvPr id="105" name="TextBox 12">
              <a:extLst>
                <a:ext uri="{FF2B5EF4-FFF2-40B4-BE49-F238E27FC236}">
                  <a16:creationId xmlns:a16="http://schemas.microsoft.com/office/drawing/2014/main" id="{16D3381A-0188-3D73-BA96-7B34BDDBB988}"/>
                </a:ext>
              </a:extLst>
            </p:cNvPr>
            <p:cNvSpPr txBox="1"/>
            <p:nvPr/>
          </p:nvSpPr>
          <p:spPr>
            <a:xfrm>
              <a:off x="737380" y="1046997"/>
              <a:ext cx="1862790" cy="307777"/>
            </a:xfrm>
            <a:prstGeom prst="rect">
              <a:avLst/>
            </a:prstGeom>
            <a:noFill/>
          </p:spPr>
          <p:txBody>
            <a:bodyPr wrap="square" lIns="0" tIns="0" rIns="0" bIns="0" rtlCol="0">
              <a:spAutoFit/>
            </a:bodyPr>
            <a:lstStyle/>
            <a:p>
              <a:r>
                <a:rPr lang="en-US" sz="2000" b="1" dirty="0" err="1">
                  <a:solidFill>
                    <a:schemeClr val="tx2">
                      <a:lumMod val="75000"/>
                      <a:lumOff val="25000"/>
                    </a:schemeClr>
                  </a:solidFill>
                  <a:latin typeface="Times New Roman" panose="02020603050405020304" pitchFamily="18" charset="0"/>
                  <a:cs typeface="Times New Roman" panose="02020603050405020304" pitchFamily="18" charset="0"/>
                </a:rPr>
                <a:t>Objetivo</a:t>
              </a:r>
              <a:endParaRPr lang="en-US" sz="2000" b="1"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
          <p:nvSpPr>
            <p:cNvPr id="106" name="TextBox 11">
              <a:extLst>
                <a:ext uri="{FF2B5EF4-FFF2-40B4-BE49-F238E27FC236}">
                  <a16:creationId xmlns:a16="http://schemas.microsoft.com/office/drawing/2014/main" id="{A393D3B6-50B8-2723-CD27-B24E4E498A36}"/>
                </a:ext>
              </a:extLst>
            </p:cNvPr>
            <p:cNvSpPr txBox="1"/>
            <p:nvPr/>
          </p:nvSpPr>
          <p:spPr>
            <a:xfrm>
              <a:off x="737380" y="1542059"/>
              <a:ext cx="5131689" cy="339004"/>
            </a:xfrm>
            <a:prstGeom prst="rect">
              <a:avLst/>
            </a:prstGeom>
            <a:noFill/>
          </p:spPr>
          <p:txBody>
            <a:bodyPr wrap="square" lIns="0" tIns="0" rIns="0" bIns="0" rtlCol="0">
              <a:spAutoFit/>
            </a:bodyPr>
            <a:lstStyle/>
            <a:p>
              <a:pPr>
                <a:lnSpc>
                  <a:spcPts val="2850"/>
                </a:lnSpc>
              </a:pPr>
              <a:r>
                <a:rPr lang="es-CO" sz="2000" dirty="0">
                  <a:latin typeface="Times New Roman" panose="02020603050405020304" pitchFamily="18" charset="0"/>
                  <a:cs typeface="Times New Roman" panose="02020603050405020304" pitchFamily="18" charset="0"/>
                </a:rPr>
                <a:t>Identificar riesgos cibernéticos</a:t>
              </a:r>
              <a:endParaRPr lang="en-US" sz="2000" dirty="0">
                <a:latin typeface="Times New Roman" panose="02020603050405020304" pitchFamily="18" charset="0"/>
                <a:cs typeface="Times New Roman" panose="02020603050405020304" pitchFamily="18" charset="0"/>
              </a:endParaRPr>
            </a:p>
          </p:txBody>
        </p:sp>
      </p:grpSp>
      <p:sp>
        <p:nvSpPr>
          <p:cNvPr id="19" name="Rounded Rectangle 3">
            <a:extLst>
              <a:ext uri="{FF2B5EF4-FFF2-40B4-BE49-F238E27FC236}">
                <a16:creationId xmlns:a16="http://schemas.microsoft.com/office/drawing/2014/main" id="{870B349F-602A-887A-D305-4BDA163EB600}"/>
              </a:ext>
            </a:extLst>
          </p:cNvPr>
          <p:cNvSpPr/>
          <p:nvPr/>
        </p:nvSpPr>
        <p:spPr>
          <a:xfrm>
            <a:off x="587375" y="1885173"/>
            <a:ext cx="11017250" cy="2664462"/>
          </a:xfrm>
          <a:prstGeom prst="roundRect">
            <a:avLst>
              <a:gd name="adj" fmla="val 5135"/>
            </a:avLst>
          </a:prstGeom>
          <a:solidFill>
            <a:schemeClr val="bg2"/>
          </a:solidFill>
          <a:ln w="31750">
            <a:solidFill>
              <a:srgbClr val="50A0E0"/>
            </a:solidFill>
          </a:ln>
          <a:effectLst>
            <a:outerShdw blurRad="381000" dist="1905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
        <p:nvSpPr>
          <p:cNvPr id="110" name="TextBox 11">
            <a:extLst>
              <a:ext uri="{FF2B5EF4-FFF2-40B4-BE49-F238E27FC236}">
                <a16:creationId xmlns:a16="http://schemas.microsoft.com/office/drawing/2014/main" id="{A393D3B6-50B8-2723-CD27-B24E4E498A36}"/>
              </a:ext>
            </a:extLst>
          </p:cNvPr>
          <p:cNvSpPr txBox="1"/>
          <p:nvPr/>
        </p:nvSpPr>
        <p:spPr>
          <a:xfrm>
            <a:off x="702675" y="1938723"/>
            <a:ext cx="10786650" cy="2582438"/>
          </a:xfrm>
          <a:prstGeom prst="rect">
            <a:avLst/>
          </a:prstGeom>
          <a:noFill/>
        </p:spPr>
        <p:txBody>
          <a:bodyPr wrap="square" lIns="0" tIns="0" rIns="0" bIns="0" rtlCol="0">
            <a:spAutoFit/>
          </a:bodyPr>
          <a:lstStyle/>
          <a:p>
            <a:pPr algn="just">
              <a:lnSpc>
                <a:spcPts val="2850"/>
              </a:lnSpc>
            </a:pPr>
            <a:r>
              <a:rPr lang="es-CO" sz="2400" dirty="0">
                <a:latin typeface="Times New Roman" panose="02020603050405020304" pitchFamily="18" charset="0"/>
                <a:cs typeface="Times New Roman" panose="02020603050405020304" pitchFamily="18" charset="0"/>
              </a:rPr>
              <a:t>Se realizará la identificación de amenazas cibernéticas de la “Universidad de Bogotá” la cual en su sistema de gestión del aprendizaje se maneja de forma hibrida en donde se aplica la presencialidad y en la nube a través de una </a:t>
            </a:r>
            <a:r>
              <a:rPr lang="es-CO" sz="2400" dirty="0" err="1">
                <a:latin typeface="Times New Roman" panose="02020603050405020304" pitchFamily="18" charset="0"/>
                <a:cs typeface="Times New Roman" panose="02020603050405020304" pitchFamily="18" charset="0"/>
              </a:rPr>
              <a:t>blackboard</a:t>
            </a:r>
            <a:r>
              <a:rPr lang="es-CO" sz="2400" dirty="0">
                <a:latin typeface="Times New Roman" panose="02020603050405020304" pitchFamily="18" charset="0"/>
                <a:cs typeface="Times New Roman" panose="02020603050405020304" pitchFamily="18" charset="0"/>
              </a:rPr>
              <a:t> en la cual se imparten clases virtuales y se manejan diferentes materiales académicos, en este escenario profesores y estudiantes acceden de manera remota desde diferentes ubicaciones y equipos a continuación mencionaremos algunos riesgos críticos y potenciales que identificaremos a lo largo del taller.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129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AEDA655-1E01-81AE-8656-B5029622A1DA}"/>
              </a:ext>
            </a:extLst>
          </p:cNvPr>
          <p:cNvSpPr>
            <a:spLocks noGrp="1"/>
          </p:cNvSpPr>
          <p:nvPr>
            <p:ph type="title"/>
          </p:nvPr>
        </p:nvSpPr>
        <p:spPr>
          <a:xfrm>
            <a:off x="587376" y="924034"/>
            <a:ext cx="4674905" cy="1130799"/>
          </a:xfrm>
        </p:spPr>
        <p:txBody>
          <a:bodyPr>
            <a:normAutofit/>
          </a:bodyPr>
          <a:lstStyle/>
          <a:p>
            <a:r>
              <a:rPr lang="es-ES" sz="5400" dirty="0"/>
              <a:t>Riesgos Críticos</a:t>
            </a:r>
          </a:p>
        </p:txBody>
      </p:sp>
      <p:sp>
        <p:nvSpPr>
          <p:cNvPr id="6" name="Rounded Rectangle 117">
            <a:extLst>
              <a:ext uri="{FF2B5EF4-FFF2-40B4-BE49-F238E27FC236}">
                <a16:creationId xmlns:a16="http://schemas.microsoft.com/office/drawing/2014/main" id="{D3BD559F-280A-B2AB-B872-F0E7CBA772D5}"/>
              </a:ext>
            </a:extLst>
          </p:cNvPr>
          <p:cNvSpPr/>
          <p:nvPr/>
        </p:nvSpPr>
        <p:spPr>
          <a:xfrm>
            <a:off x="5432424" y="838276"/>
            <a:ext cx="6491269" cy="5400428"/>
          </a:xfrm>
          <a:prstGeom prst="roundRect">
            <a:avLst>
              <a:gd name="adj" fmla="val 29949"/>
            </a:avLst>
          </a:prstGeom>
          <a:blipFill>
            <a:blip r:embed="rId2"/>
            <a:stretch>
              <a:fillRect/>
            </a:stretch>
          </a:blipFill>
          <a:ln w="31750">
            <a:noFill/>
          </a:ln>
          <a:effectLst>
            <a:outerShdw blurRad="381000" dist="1905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6" name="Shape 1"/>
          <p:cNvSpPr/>
          <p:nvPr/>
        </p:nvSpPr>
        <p:spPr>
          <a:xfrm>
            <a:off x="400090" y="2309932"/>
            <a:ext cx="510302" cy="510302"/>
          </a:xfrm>
          <a:prstGeom prst="roundRect">
            <a:avLst>
              <a:gd name="adj" fmla="val 6667"/>
            </a:avLst>
          </a:prstGeom>
          <a:solidFill>
            <a:srgbClr val="373433"/>
          </a:solidFill>
          <a:ln/>
        </p:spPr>
      </p:sp>
      <p:sp>
        <p:nvSpPr>
          <p:cNvPr id="67" name="Text 2"/>
          <p:cNvSpPr/>
          <p:nvPr/>
        </p:nvSpPr>
        <p:spPr>
          <a:xfrm>
            <a:off x="582136" y="2394942"/>
            <a:ext cx="146209"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1</a:t>
            </a:r>
            <a:endParaRPr lang="en-US" sz="2650" dirty="0"/>
          </a:p>
        </p:txBody>
      </p:sp>
      <p:sp>
        <p:nvSpPr>
          <p:cNvPr id="68" name="Text 3"/>
          <p:cNvSpPr/>
          <p:nvPr/>
        </p:nvSpPr>
        <p:spPr>
          <a:xfrm>
            <a:off x="1137206" y="2309931"/>
            <a:ext cx="6054008" cy="510301"/>
          </a:xfrm>
          <a:prstGeom prst="rect">
            <a:avLst/>
          </a:prstGeom>
          <a:noFill/>
          <a:ln/>
        </p:spPr>
        <p:txBody>
          <a:bodyPr wrap="none" lIns="0" tIns="0" rIns="0" bIns="0" rtlCol="0" anchor="t"/>
          <a:lstStyle/>
          <a:p>
            <a:pPr>
              <a:lnSpc>
                <a:spcPts val="2750"/>
              </a:lnSpc>
            </a:pPr>
            <a:r>
              <a:rPr lang="en-US" sz="2200" b="1" dirty="0" err="1">
                <a:solidFill>
                  <a:srgbClr val="C9C2C0"/>
                </a:solidFill>
                <a:latin typeface="Times New Roman" panose="02020603050405020304" pitchFamily="18" charset="0"/>
                <a:ea typeface="Gelasio" pitchFamily="34" charset="-122"/>
                <a:cs typeface="Times New Roman" panose="02020603050405020304" pitchFamily="18" charset="0"/>
              </a:rPr>
              <a:t>Autenticación</a:t>
            </a:r>
            <a:r>
              <a:rPr lang="en-US" sz="2200" b="1" dirty="0">
                <a:solidFill>
                  <a:srgbClr val="C9C2C0"/>
                </a:solidFill>
                <a:latin typeface="Times New Roman" panose="02020603050405020304" pitchFamily="18" charset="0"/>
                <a:ea typeface="Gelasio" pitchFamily="34" charset="-122"/>
                <a:cs typeface="Times New Roman" panose="02020603050405020304" pitchFamily="18" charset="0"/>
              </a:rPr>
              <a:t> </a:t>
            </a:r>
            <a:r>
              <a:rPr lang="en-US" sz="2400" b="1" dirty="0" err="1">
                <a:solidFill>
                  <a:srgbClr val="C9C2C0"/>
                </a:solidFill>
                <a:latin typeface="Times New Roman" panose="02020603050405020304" pitchFamily="18" charset="0"/>
                <a:ea typeface="Gelasio" pitchFamily="34" charset="-122"/>
                <a:cs typeface="Times New Roman" panose="02020603050405020304" pitchFamily="18" charset="0"/>
              </a:rPr>
              <a:t>usuarios</a:t>
            </a:r>
            <a:r>
              <a:rPr lang="en-US" sz="2400" b="1" dirty="0">
                <a:solidFill>
                  <a:srgbClr val="C9C2C0"/>
                </a:solidFill>
                <a:latin typeface="Times New Roman" panose="02020603050405020304" pitchFamily="18" charset="0"/>
                <a:ea typeface="Gelasio" pitchFamily="34" charset="-122"/>
                <a:cs typeface="Times New Roman" panose="02020603050405020304" pitchFamily="18" charset="0"/>
              </a:rPr>
              <a:t> y</a:t>
            </a:r>
          </a:p>
          <a:p>
            <a:pPr>
              <a:lnSpc>
                <a:spcPts val="2750"/>
              </a:lnSpc>
            </a:pPr>
            <a:r>
              <a:rPr lang="en-US" sz="2400" b="1" dirty="0">
                <a:solidFill>
                  <a:srgbClr val="C9C2C0"/>
                </a:solidFill>
                <a:latin typeface="Times New Roman" panose="02020603050405020304" pitchFamily="18" charset="0"/>
                <a:ea typeface="Gelasio" pitchFamily="34" charset="-122"/>
                <a:cs typeface="Times New Roman" panose="02020603050405020304" pitchFamily="18" charset="0"/>
              </a:rPr>
              <a:t> </a:t>
            </a:r>
            <a:r>
              <a:rPr lang="en-US" sz="2400" b="1" dirty="0" err="1">
                <a:solidFill>
                  <a:srgbClr val="C9C2C0"/>
                </a:solidFill>
                <a:latin typeface="Times New Roman" panose="02020603050405020304" pitchFamily="18" charset="0"/>
                <a:ea typeface="Gelasio" pitchFamily="34" charset="-122"/>
                <a:cs typeface="Times New Roman" panose="02020603050405020304" pitchFamily="18" charset="0"/>
              </a:rPr>
              <a:t>permisos</a:t>
            </a:r>
            <a:r>
              <a:rPr lang="en-US" sz="2400" b="1" dirty="0">
                <a:solidFill>
                  <a:srgbClr val="C9C2C0"/>
                </a:solidFill>
                <a:latin typeface="Times New Roman" panose="02020603050405020304" pitchFamily="18" charset="0"/>
                <a:ea typeface="Gelasio" pitchFamily="34" charset="-122"/>
                <a:cs typeface="Times New Roman" panose="02020603050405020304" pitchFamily="18" charset="0"/>
              </a:rPr>
              <a:t> de </a:t>
            </a:r>
            <a:r>
              <a:rPr lang="en-US" sz="2400" b="1" dirty="0" err="1">
                <a:solidFill>
                  <a:srgbClr val="C9C2C0"/>
                </a:solidFill>
                <a:latin typeface="Times New Roman" panose="02020603050405020304" pitchFamily="18" charset="0"/>
                <a:ea typeface="Gelasio" pitchFamily="34" charset="-122"/>
                <a:cs typeface="Times New Roman" panose="02020603050405020304" pitchFamily="18" charset="0"/>
              </a:rPr>
              <a:t>acceso</a:t>
            </a:r>
            <a:endParaRPr lang="en-US" sz="2400" b="1" dirty="0">
              <a:latin typeface="Times New Roman" panose="02020603050405020304" pitchFamily="18" charset="0"/>
              <a:cs typeface="Times New Roman" panose="02020603050405020304" pitchFamily="18" charset="0"/>
            </a:endParaRPr>
          </a:p>
          <a:p>
            <a:pPr marL="0" indent="0">
              <a:lnSpc>
                <a:spcPts val="2750"/>
              </a:lnSpc>
              <a:buNone/>
            </a:pPr>
            <a:endParaRPr lang="en-US" sz="2200" b="1" dirty="0">
              <a:latin typeface="Times New Roman" panose="02020603050405020304" pitchFamily="18" charset="0"/>
              <a:cs typeface="Times New Roman" panose="02020603050405020304" pitchFamily="18" charset="0"/>
            </a:endParaRPr>
          </a:p>
        </p:txBody>
      </p:sp>
      <p:sp>
        <p:nvSpPr>
          <p:cNvPr id="70" name="Shape 5"/>
          <p:cNvSpPr/>
          <p:nvPr/>
        </p:nvSpPr>
        <p:spPr>
          <a:xfrm>
            <a:off x="1459667" y="4035988"/>
            <a:ext cx="510302" cy="471368"/>
          </a:xfrm>
          <a:prstGeom prst="roundRect">
            <a:avLst>
              <a:gd name="adj" fmla="val 6667"/>
            </a:avLst>
          </a:prstGeom>
          <a:solidFill>
            <a:srgbClr val="373433"/>
          </a:solidFill>
          <a:ln/>
        </p:spPr>
      </p:sp>
      <p:sp>
        <p:nvSpPr>
          <p:cNvPr id="71" name="Text 6"/>
          <p:cNvSpPr/>
          <p:nvPr/>
        </p:nvSpPr>
        <p:spPr>
          <a:xfrm>
            <a:off x="1619806" y="4120998"/>
            <a:ext cx="190024" cy="314319"/>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2</a:t>
            </a:r>
            <a:endParaRPr lang="en-US" sz="2650" dirty="0"/>
          </a:p>
        </p:txBody>
      </p:sp>
      <p:sp>
        <p:nvSpPr>
          <p:cNvPr id="72" name="Shape 9"/>
          <p:cNvSpPr/>
          <p:nvPr/>
        </p:nvSpPr>
        <p:spPr>
          <a:xfrm>
            <a:off x="2179141" y="5704470"/>
            <a:ext cx="510302" cy="510302"/>
          </a:xfrm>
          <a:prstGeom prst="roundRect">
            <a:avLst>
              <a:gd name="adj" fmla="val 6667"/>
            </a:avLst>
          </a:prstGeom>
          <a:solidFill>
            <a:srgbClr val="373433"/>
          </a:solidFill>
          <a:ln/>
        </p:spPr>
      </p:sp>
      <p:sp>
        <p:nvSpPr>
          <p:cNvPr id="73" name="Text 10"/>
          <p:cNvSpPr/>
          <p:nvPr/>
        </p:nvSpPr>
        <p:spPr>
          <a:xfrm>
            <a:off x="2340351" y="5789481"/>
            <a:ext cx="187762" cy="340281"/>
          </a:xfrm>
          <a:prstGeom prst="rect">
            <a:avLst/>
          </a:prstGeom>
          <a:noFill/>
          <a:ln/>
        </p:spPr>
        <p:txBody>
          <a:bodyPr wrap="none" lIns="0" tIns="0" rIns="0" bIns="0" rtlCol="0" anchor="t"/>
          <a:lstStyle/>
          <a:p>
            <a:pPr marL="0" indent="0" algn="ctr">
              <a:lnSpc>
                <a:spcPts val="2650"/>
              </a:lnSpc>
              <a:buNone/>
            </a:pPr>
            <a:r>
              <a:rPr lang="en-US" sz="2650" dirty="0">
                <a:solidFill>
                  <a:srgbClr val="C9C2C0"/>
                </a:solidFill>
                <a:latin typeface="Gelasio" pitchFamily="34" charset="0"/>
                <a:ea typeface="Gelasio" pitchFamily="34" charset="-122"/>
                <a:cs typeface="Gelasio" pitchFamily="34" charset="-120"/>
              </a:rPr>
              <a:t>3</a:t>
            </a:r>
            <a:endParaRPr lang="en-US" sz="2650" dirty="0"/>
          </a:p>
        </p:txBody>
      </p:sp>
      <p:sp>
        <p:nvSpPr>
          <p:cNvPr id="74" name="Text 11"/>
          <p:cNvSpPr/>
          <p:nvPr/>
        </p:nvSpPr>
        <p:spPr>
          <a:xfrm>
            <a:off x="2924828" y="575680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C9C2C0"/>
                </a:solidFill>
                <a:latin typeface="Times New Roman" panose="02020603050405020304" pitchFamily="18" charset="0"/>
                <a:ea typeface="Gelasio" pitchFamily="34" charset="-122"/>
                <a:cs typeface="Times New Roman" panose="02020603050405020304" pitchFamily="18" charset="0"/>
              </a:rPr>
              <a:t>Comunicación</a:t>
            </a:r>
            <a:endParaRPr lang="en-US" sz="2200" b="1" dirty="0">
              <a:latin typeface="Times New Roman" panose="02020603050405020304" pitchFamily="18" charset="0"/>
              <a:cs typeface="Times New Roman" panose="02020603050405020304" pitchFamily="18" charset="0"/>
            </a:endParaRPr>
          </a:p>
        </p:txBody>
      </p:sp>
      <p:sp>
        <p:nvSpPr>
          <p:cNvPr id="75" name="Text 7"/>
          <p:cNvSpPr/>
          <p:nvPr/>
        </p:nvSpPr>
        <p:spPr>
          <a:xfrm>
            <a:off x="2140111" y="4115205"/>
            <a:ext cx="2835235" cy="354330"/>
          </a:xfrm>
          <a:prstGeom prst="rect">
            <a:avLst/>
          </a:prstGeom>
          <a:noFill/>
          <a:ln/>
        </p:spPr>
        <p:txBody>
          <a:bodyPr wrap="none" lIns="0" tIns="0" rIns="0" bIns="0" rtlCol="0" anchor="t"/>
          <a:lstStyle/>
          <a:p>
            <a:pPr>
              <a:lnSpc>
                <a:spcPts val="2750"/>
              </a:lnSpc>
            </a:pPr>
            <a:r>
              <a:rPr lang="en-US" sz="2200" b="1" dirty="0" err="1">
                <a:solidFill>
                  <a:srgbClr val="C9C2C0"/>
                </a:solidFill>
                <a:latin typeface="Times New Roman" panose="02020603050405020304" pitchFamily="18" charset="0"/>
                <a:ea typeface="Gelasio" pitchFamily="34" charset="-122"/>
                <a:cs typeface="Times New Roman" panose="02020603050405020304" pitchFamily="18" charset="0"/>
              </a:rPr>
              <a:t>Servidores</a:t>
            </a:r>
            <a:r>
              <a:rPr lang="en-US" sz="2200" b="1" dirty="0">
                <a:solidFill>
                  <a:srgbClr val="C9C2C0"/>
                </a:solidFill>
                <a:latin typeface="Times New Roman" panose="02020603050405020304" pitchFamily="18" charset="0"/>
                <a:ea typeface="Gelasio" pitchFamily="34" charset="-122"/>
                <a:cs typeface="Times New Roman" panose="02020603050405020304" pitchFamily="18" charset="0"/>
              </a:rPr>
              <a:t> </a:t>
            </a:r>
            <a:r>
              <a:rPr lang="en-US" sz="2400" b="1" dirty="0" err="1">
                <a:solidFill>
                  <a:srgbClr val="C9C2C0"/>
                </a:solidFill>
                <a:latin typeface="Times New Roman" panose="02020603050405020304" pitchFamily="18" charset="0"/>
                <a:ea typeface="Gelasio" pitchFamily="34" charset="-122"/>
                <a:cs typeface="Times New Roman" panose="02020603050405020304" pitchFamily="18" charset="0"/>
              </a:rPr>
              <a:t>en</a:t>
            </a:r>
            <a:r>
              <a:rPr lang="en-US" sz="2400" b="1" dirty="0">
                <a:solidFill>
                  <a:srgbClr val="C9C2C0"/>
                </a:solidFill>
                <a:latin typeface="Times New Roman" panose="02020603050405020304" pitchFamily="18" charset="0"/>
                <a:ea typeface="Gelasio" pitchFamily="34" charset="-122"/>
                <a:cs typeface="Times New Roman" panose="02020603050405020304" pitchFamily="18" charset="0"/>
              </a:rPr>
              <a:t> la </a:t>
            </a:r>
            <a:r>
              <a:rPr lang="en-US" sz="2400" b="1" dirty="0" err="1">
                <a:solidFill>
                  <a:srgbClr val="C9C2C0"/>
                </a:solidFill>
                <a:latin typeface="Times New Roman" panose="02020603050405020304" pitchFamily="18" charset="0"/>
                <a:ea typeface="Gelasio" pitchFamily="34" charset="-122"/>
                <a:cs typeface="Times New Roman" panose="02020603050405020304" pitchFamily="18" charset="0"/>
              </a:rPr>
              <a:t>nube</a:t>
            </a:r>
            <a:endParaRPr lang="en-US" sz="2400" b="1" dirty="0">
              <a:latin typeface="Times New Roman" panose="02020603050405020304" pitchFamily="18" charset="0"/>
              <a:cs typeface="Times New Roman" panose="02020603050405020304" pitchFamily="18" charset="0"/>
            </a:endParaRPr>
          </a:p>
          <a:p>
            <a:pPr marL="0" indent="0">
              <a:lnSpc>
                <a:spcPts val="2750"/>
              </a:lnSpc>
              <a:buNone/>
            </a:pPr>
            <a:endParaRPr lang="en-US" sz="2200" b="1" dirty="0">
              <a:latin typeface="Times New Roman" panose="02020603050405020304" pitchFamily="18" charset="0"/>
              <a:cs typeface="Times New Roman" panose="02020603050405020304" pitchFamily="18" charset="0"/>
            </a:endParaRPr>
          </a:p>
        </p:txBody>
      </p:sp>
      <p:sp>
        <p:nvSpPr>
          <p:cNvPr id="76" name="Text 8"/>
          <p:cNvSpPr/>
          <p:nvPr/>
        </p:nvSpPr>
        <p:spPr>
          <a:xfrm>
            <a:off x="2140111" y="4605623"/>
            <a:ext cx="2927747" cy="362903"/>
          </a:xfrm>
          <a:prstGeom prst="rect">
            <a:avLst/>
          </a:prstGeom>
          <a:noFill/>
          <a:ln/>
        </p:spPr>
        <p:txBody>
          <a:bodyPr wrap="none" lIns="0" tIns="0" rIns="0" bIns="0" rtlCol="0" anchor="t"/>
          <a:lstStyle/>
          <a:p>
            <a:pPr marL="0" indent="0">
              <a:lnSpc>
                <a:spcPts val="2850"/>
              </a:lnSpc>
              <a:buNone/>
            </a:pPr>
            <a:endParaRPr lang="en-US" sz="1750" b="1" dirty="0"/>
          </a:p>
        </p:txBody>
      </p:sp>
      <p:sp>
        <p:nvSpPr>
          <p:cNvPr id="3" name="Rectángulo redondeado 2"/>
          <p:cNvSpPr/>
          <p:nvPr/>
        </p:nvSpPr>
        <p:spPr>
          <a:xfrm>
            <a:off x="5432423" y="838276"/>
            <a:ext cx="6491269" cy="5400428"/>
          </a:xfrm>
          <a:prstGeom prst="roundRect">
            <a:avLst>
              <a:gd name="adj" fmla="val 30131"/>
            </a:avLst>
          </a:prstGeom>
          <a:gradFill flip="none" rotWithShape="1">
            <a:gsLst>
              <a:gs pos="0">
                <a:srgbClr val="FF0000">
                  <a:alpha val="74000"/>
                </a:srgbClr>
              </a:gs>
              <a:gs pos="19000">
                <a:srgbClr val="FF8484">
                  <a:alpha val="48000"/>
                </a:srgbClr>
              </a:gs>
              <a:gs pos="75000">
                <a:schemeClr val="bg1">
                  <a:alpha val="4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177094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3F3CB-9910-1472-0036-683E9652A76A}"/>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70F89531-D62B-8F63-84C8-AB84438179D8}"/>
              </a:ext>
            </a:extLst>
          </p:cNvPr>
          <p:cNvSpPr>
            <a:spLocks noGrp="1"/>
          </p:cNvSpPr>
          <p:nvPr>
            <p:ph type="title"/>
          </p:nvPr>
        </p:nvSpPr>
        <p:spPr>
          <a:xfrm>
            <a:off x="1287031" y="42507"/>
            <a:ext cx="5927724" cy="1130799"/>
          </a:xfrm>
        </p:spPr>
        <p:txBody>
          <a:bodyPr>
            <a:normAutofit/>
          </a:bodyPr>
          <a:lstStyle/>
          <a:p>
            <a:r>
              <a:rPr lang="es-ES" sz="5400" dirty="0"/>
              <a:t>Riesgos Potenciales</a:t>
            </a:r>
          </a:p>
        </p:txBody>
      </p:sp>
      <p:graphicFrame>
        <p:nvGraphicFramePr>
          <p:cNvPr id="2" name="Tabla 1">
            <a:extLst>
              <a:ext uri="{FF2B5EF4-FFF2-40B4-BE49-F238E27FC236}">
                <a16:creationId xmlns:a16="http://schemas.microsoft.com/office/drawing/2014/main" id="{1BD66F44-1CB0-D9AD-77B2-AE99F4DF7358}"/>
              </a:ext>
            </a:extLst>
          </p:cNvPr>
          <p:cNvGraphicFramePr>
            <a:graphicFrameLocks noGrp="1"/>
          </p:cNvGraphicFramePr>
          <p:nvPr>
            <p:extLst>
              <p:ext uri="{D42A27DB-BD31-4B8C-83A1-F6EECF244321}">
                <p14:modId xmlns:p14="http://schemas.microsoft.com/office/powerpoint/2010/main" val="3956978948"/>
              </p:ext>
            </p:extLst>
          </p:nvPr>
        </p:nvGraphicFramePr>
        <p:xfrm>
          <a:off x="550645" y="1430018"/>
          <a:ext cx="11090710" cy="4023360"/>
        </p:xfrm>
        <a:graphic>
          <a:graphicData uri="http://schemas.openxmlformats.org/drawingml/2006/table">
            <a:tbl>
              <a:tblPr firstRow="1" firstCol="1" bandRow="1">
                <a:tableStyleId>{5C22544A-7EE6-4342-B048-85BDC9FD1C3A}</a:tableStyleId>
              </a:tblPr>
              <a:tblGrid>
                <a:gridCol w="3506446">
                  <a:extLst>
                    <a:ext uri="{9D8B030D-6E8A-4147-A177-3AD203B41FA5}">
                      <a16:colId xmlns:a16="http://schemas.microsoft.com/office/drawing/2014/main" val="3732099836"/>
                    </a:ext>
                  </a:extLst>
                </a:gridCol>
                <a:gridCol w="4411805">
                  <a:extLst>
                    <a:ext uri="{9D8B030D-6E8A-4147-A177-3AD203B41FA5}">
                      <a16:colId xmlns:a16="http://schemas.microsoft.com/office/drawing/2014/main" val="966457114"/>
                    </a:ext>
                  </a:extLst>
                </a:gridCol>
                <a:gridCol w="3172459">
                  <a:extLst>
                    <a:ext uri="{9D8B030D-6E8A-4147-A177-3AD203B41FA5}">
                      <a16:colId xmlns:a16="http://schemas.microsoft.com/office/drawing/2014/main" val="250989781"/>
                    </a:ext>
                  </a:extLst>
                </a:gridCol>
              </a:tblGrid>
              <a:tr h="0">
                <a:tc>
                  <a:txBody>
                    <a:bodyPr/>
                    <a:lstStyle/>
                    <a:p>
                      <a:pPr algn="ctr">
                        <a:lnSpc>
                          <a:spcPct val="100000"/>
                        </a:lnSpc>
                        <a:spcAft>
                          <a:spcPts val="800"/>
                        </a:spcAft>
                        <a:buNone/>
                      </a:pPr>
                      <a:r>
                        <a:rPr lang="es-CO" sz="2400" kern="100">
                          <a:effectLst/>
                        </a:rPr>
                        <a:t>ACTIVO</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dirty="0">
                          <a:effectLst/>
                        </a:rPr>
                        <a:t>DESCRIPCIÓN</a:t>
                      </a:r>
                      <a:endParaRPr lang="es-CO"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a:effectLst/>
                        </a:rPr>
                        <a:t>RIESGO POTENCIAL</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70990588"/>
                  </a:ext>
                </a:extLst>
              </a:tr>
              <a:tr h="0">
                <a:tc>
                  <a:txBody>
                    <a:bodyPr/>
                    <a:lstStyle/>
                    <a:p>
                      <a:pPr algn="ctr">
                        <a:lnSpc>
                          <a:spcPct val="100000"/>
                        </a:lnSpc>
                        <a:spcAft>
                          <a:spcPts val="800"/>
                        </a:spcAft>
                        <a:buNone/>
                      </a:pPr>
                      <a:r>
                        <a:rPr lang="es-CO" sz="2400" kern="100" dirty="0">
                          <a:effectLst/>
                        </a:rPr>
                        <a:t>Base de datos de usuarios</a:t>
                      </a:r>
                      <a:endParaRPr lang="es-CO"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dirty="0">
                          <a:effectLst/>
                        </a:rPr>
                        <a:t>Información de estudiantes y profesores como nombres, correos, contraseñas etc.</a:t>
                      </a:r>
                      <a:endParaRPr lang="es-CO"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dirty="0" err="1">
                          <a:effectLst/>
                        </a:rPr>
                        <a:t>Spoofing</a:t>
                      </a:r>
                      <a:r>
                        <a:rPr lang="es-CO" sz="2400" kern="100" dirty="0">
                          <a:effectLst/>
                        </a:rPr>
                        <a:t>, </a:t>
                      </a:r>
                      <a:r>
                        <a:rPr lang="es-CO" sz="2400" kern="100" dirty="0" err="1">
                          <a:effectLst/>
                        </a:rPr>
                        <a:t>information</a:t>
                      </a:r>
                      <a:r>
                        <a:rPr lang="es-CO" sz="2400" kern="100" dirty="0">
                          <a:effectLst/>
                        </a:rPr>
                        <a:t>, </a:t>
                      </a:r>
                      <a:r>
                        <a:rPr lang="es-CO" sz="2400" kern="100" dirty="0" err="1">
                          <a:effectLst/>
                        </a:rPr>
                        <a:t>diclossure</a:t>
                      </a:r>
                      <a:r>
                        <a:rPr lang="es-CO" sz="2400" kern="100" dirty="0">
                          <a:effectLst/>
                        </a:rPr>
                        <a:t>.</a:t>
                      </a:r>
                      <a:endParaRPr lang="es-CO"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58859524"/>
                  </a:ext>
                </a:extLst>
              </a:tr>
              <a:tr h="0">
                <a:tc>
                  <a:txBody>
                    <a:bodyPr/>
                    <a:lstStyle/>
                    <a:p>
                      <a:pPr algn="ctr">
                        <a:lnSpc>
                          <a:spcPct val="100000"/>
                        </a:lnSpc>
                        <a:spcAft>
                          <a:spcPts val="800"/>
                        </a:spcAft>
                        <a:buNone/>
                      </a:pPr>
                      <a:r>
                        <a:rPr lang="es-CO" sz="2400" kern="100">
                          <a:effectLst/>
                        </a:rPr>
                        <a:t>Registro de calificaciones</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a:effectLst/>
                        </a:rPr>
                        <a:t>Notas y reportes académicos.</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a:effectLst/>
                        </a:rPr>
                        <a:t>Tampering, repudation</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74940214"/>
                  </a:ext>
                </a:extLst>
              </a:tr>
              <a:tr h="0">
                <a:tc>
                  <a:txBody>
                    <a:bodyPr/>
                    <a:lstStyle/>
                    <a:p>
                      <a:pPr algn="ctr">
                        <a:lnSpc>
                          <a:spcPct val="100000"/>
                        </a:lnSpc>
                        <a:spcAft>
                          <a:spcPts val="800"/>
                        </a:spcAft>
                        <a:buNone/>
                      </a:pPr>
                      <a:r>
                        <a:rPr lang="es-CO" sz="2400" kern="100">
                          <a:effectLst/>
                        </a:rPr>
                        <a:t>Sistema de autenticación</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a:effectLst/>
                        </a:rPr>
                        <a:t>Credenciales y accesos de los usuarios.</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a:effectLst/>
                        </a:rPr>
                        <a:t>Spoofing, elevation of privilege</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44557962"/>
                  </a:ext>
                </a:extLst>
              </a:tr>
              <a:tr h="0">
                <a:tc>
                  <a:txBody>
                    <a:bodyPr/>
                    <a:lstStyle/>
                    <a:p>
                      <a:pPr algn="ctr">
                        <a:lnSpc>
                          <a:spcPct val="100000"/>
                        </a:lnSpc>
                        <a:spcAft>
                          <a:spcPts val="800"/>
                        </a:spcAft>
                        <a:buNone/>
                      </a:pPr>
                      <a:r>
                        <a:rPr lang="es-CO" sz="2400" kern="100">
                          <a:effectLst/>
                        </a:rPr>
                        <a:t>Servidores en la nube</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a:effectLst/>
                        </a:rPr>
                        <a:t>Estructura donde está la plataforma de aprendizaje.</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dirty="0" err="1">
                          <a:effectLst/>
                        </a:rPr>
                        <a:t>Denial</a:t>
                      </a:r>
                      <a:r>
                        <a:rPr lang="es-CO" sz="2400" kern="100" dirty="0">
                          <a:effectLst/>
                        </a:rPr>
                        <a:t> </a:t>
                      </a:r>
                      <a:r>
                        <a:rPr lang="es-CO" sz="2400" kern="100" dirty="0" err="1">
                          <a:effectLst/>
                        </a:rPr>
                        <a:t>of</a:t>
                      </a:r>
                      <a:r>
                        <a:rPr lang="es-CO" sz="2400" kern="100" dirty="0">
                          <a:effectLst/>
                        </a:rPr>
                        <a:t> </a:t>
                      </a:r>
                      <a:r>
                        <a:rPr lang="es-CO" sz="2400" kern="100" dirty="0" err="1">
                          <a:effectLst/>
                        </a:rPr>
                        <a:t>service</a:t>
                      </a:r>
                      <a:endParaRPr lang="es-CO"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30409512"/>
                  </a:ext>
                </a:extLst>
              </a:tr>
              <a:tr h="0">
                <a:tc>
                  <a:txBody>
                    <a:bodyPr/>
                    <a:lstStyle/>
                    <a:p>
                      <a:pPr algn="ctr">
                        <a:lnSpc>
                          <a:spcPct val="100000"/>
                        </a:lnSpc>
                        <a:spcAft>
                          <a:spcPts val="800"/>
                        </a:spcAft>
                        <a:buNone/>
                      </a:pPr>
                      <a:r>
                        <a:rPr lang="es-CO" sz="2400" kern="100">
                          <a:effectLst/>
                        </a:rPr>
                        <a:t>Contenido académico</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a:effectLst/>
                        </a:rPr>
                        <a:t>Materiales de estudio, actividades y exámenes.</a:t>
                      </a:r>
                      <a:endParaRPr lang="es-CO"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800"/>
                        </a:spcAft>
                        <a:buNone/>
                      </a:pPr>
                      <a:r>
                        <a:rPr lang="es-CO" sz="2400" kern="100" dirty="0" err="1">
                          <a:effectLst/>
                        </a:rPr>
                        <a:t>Information</a:t>
                      </a:r>
                      <a:r>
                        <a:rPr lang="es-CO" sz="2400" kern="100" dirty="0">
                          <a:effectLst/>
                        </a:rPr>
                        <a:t> </a:t>
                      </a:r>
                      <a:r>
                        <a:rPr lang="es-CO" sz="2400" kern="100" dirty="0" err="1">
                          <a:effectLst/>
                        </a:rPr>
                        <a:t>diclossure</a:t>
                      </a:r>
                      <a:r>
                        <a:rPr lang="es-CO" sz="2400" kern="100" dirty="0">
                          <a:effectLst/>
                        </a:rPr>
                        <a:t>, </a:t>
                      </a:r>
                      <a:r>
                        <a:rPr lang="es-CO" sz="2400" kern="100" dirty="0" err="1">
                          <a:effectLst/>
                        </a:rPr>
                        <a:t>tampering</a:t>
                      </a:r>
                      <a:r>
                        <a:rPr lang="es-CO" sz="2400" kern="100" dirty="0">
                          <a:effectLst/>
                        </a:rPr>
                        <a:t>.</a:t>
                      </a:r>
                      <a:endParaRPr lang="es-CO"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640767"/>
                  </a:ext>
                </a:extLst>
              </a:tr>
            </a:tbl>
          </a:graphicData>
        </a:graphic>
      </p:graphicFrame>
    </p:spTree>
    <p:extLst>
      <p:ext uri="{BB962C8B-B14F-4D97-AF65-F5344CB8AC3E}">
        <p14:creationId xmlns:p14="http://schemas.microsoft.com/office/powerpoint/2010/main" val="307591283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AEDA655-1E01-81AE-8656-B5029622A1DA}"/>
              </a:ext>
            </a:extLst>
          </p:cNvPr>
          <p:cNvSpPr>
            <a:spLocks noGrp="1"/>
          </p:cNvSpPr>
          <p:nvPr>
            <p:ph type="title"/>
          </p:nvPr>
        </p:nvSpPr>
        <p:spPr>
          <a:xfrm>
            <a:off x="1292257" y="521833"/>
            <a:ext cx="10899743" cy="1130799"/>
          </a:xfrm>
        </p:spPr>
        <p:txBody>
          <a:bodyPr>
            <a:normAutofit fontScale="90000"/>
          </a:bodyPr>
          <a:lstStyle/>
          <a:p>
            <a:r>
              <a:rPr lang="es-MX" sz="5400" dirty="0"/>
              <a:t>Diagrama de Flujo de la información en el Sistema</a:t>
            </a:r>
            <a:endParaRPr lang="es-ES" sz="5400" dirty="0"/>
          </a:p>
        </p:txBody>
      </p:sp>
      <p:pic>
        <p:nvPicPr>
          <p:cNvPr id="2" name="Imagen 1">
            <a:extLst>
              <a:ext uri="{FF2B5EF4-FFF2-40B4-BE49-F238E27FC236}">
                <a16:creationId xmlns:a16="http://schemas.microsoft.com/office/drawing/2014/main" id="{9D43AF82-26BC-2216-ED31-32D59371E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57" y="1879196"/>
            <a:ext cx="10312309" cy="4224080"/>
          </a:xfrm>
          <a:prstGeom prst="rect">
            <a:avLst/>
          </a:prstGeom>
        </p:spPr>
      </p:pic>
    </p:spTree>
    <p:extLst>
      <p:ext uri="{BB962C8B-B14F-4D97-AF65-F5344CB8AC3E}">
        <p14:creationId xmlns:p14="http://schemas.microsoft.com/office/powerpoint/2010/main" val="189498357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3E211A1B-CDE8-B997-89B6-09BFE244E54D}"/>
              </a:ext>
            </a:extLst>
          </p:cNvPr>
          <p:cNvSpPr/>
          <p:nvPr/>
        </p:nvSpPr>
        <p:spPr>
          <a:xfrm>
            <a:off x="1257603" y="0"/>
            <a:ext cx="10501128" cy="885818"/>
          </a:xfrm>
          <a:prstGeom prst="rect">
            <a:avLst/>
          </a:prstGeom>
        </p:spPr>
        <p:txBody>
          <a:bodyPr vert="horz" lIns="91440" tIns="45720" rIns="91440" bIns="45720" rtlCol="0" anchor="b">
            <a:normAutofit/>
          </a:bodyPr>
          <a:lstStyle/>
          <a:p>
            <a:pPr>
              <a:lnSpc>
                <a:spcPct val="90000"/>
              </a:lnSpc>
              <a:spcBef>
                <a:spcPct val="0"/>
              </a:spcBef>
            </a:pPr>
            <a:r>
              <a:rPr lang="en-US" sz="3600" b="1" dirty="0">
                <a:solidFill>
                  <a:srgbClr val="50A0E0"/>
                </a:solidFill>
                <a:latin typeface="Calibri" panose="020F0502020204030204" pitchFamily="34" charset="0"/>
                <a:ea typeface="Calibri" panose="020F0502020204030204" pitchFamily="34" charset="0"/>
                <a:cs typeface="Calibri" panose="020F0502020204030204" pitchFamily="34" charset="0"/>
              </a:rPr>
              <a:t>Análisis de Riesgos (</a:t>
            </a:r>
            <a:r>
              <a:rPr lang="en-US" sz="3600" b="1" dirty="0" err="1">
                <a:solidFill>
                  <a:srgbClr val="50A0E0"/>
                </a:solidFill>
                <a:latin typeface="Calibri" panose="020F0502020204030204" pitchFamily="34" charset="0"/>
                <a:ea typeface="Calibri" panose="020F0502020204030204" pitchFamily="34" charset="0"/>
                <a:cs typeface="Calibri" panose="020F0502020204030204" pitchFamily="34" charset="0"/>
              </a:rPr>
              <a:t>Modelo</a:t>
            </a:r>
            <a:r>
              <a:rPr lang="en-US" sz="3600" b="1" dirty="0">
                <a:solidFill>
                  <a:srgbClr val="50A0E0"/>
                </a:solidFill>
                <a:latin typeface="Calibri" panose="020F0502020204030204" pitchFamily="34" charset="0"/>
                <a:ea typeface="Calibri" panose="020F0502020204030204" pitchFamily="34" charset="0"/>
                <a:cs typeface="Calibri" panose="020F0502020204030204" pitchFamily="34" charset="0"/>
              </a:rPr>
              <a:t> STRIDE)</a:t>
            </a:r>
          </a:p>
        </p:txBody>
      </p:sp>
      <p:graphicFrame>
        <p:nvGraphicFramePr>
          <p:cNvPr id="86" name="Tabla 85">
            <a:extLst>
              <a:ext uri="{FF2B5EF4-FFF2-40B4-BE49-F238E27FC236}">
                <a16:creationId xmlns:a16="http://schemas.microsoft.com/office/drawing/2014/main" id="{630C056C-677C-60CE-15A0-B7262D5D15AA}"/>
              </a:ext>
            </a:extLst>
          </p:cNvPr>
          <p:cNvGraphicFramePr>
            <a:graphicFrameLocks noGrp="1"/>
          </p:cNvGraphicFramePr>
          <p:nvPr>
            <p:extLst>
              <p:ext uri="{D42A27DB-BD31-4B8C-83A1-F6EECF244321}">
                <p14:modId xmlns:p14="http://schemas.microsoft.com/office/powerpoint/2010/main" val="322184845"/>
              </p:ext>
            </p:extLst>
          </p:nvPr>
        </p:nvGraphicFramePr>
        <p:xfrm>
          <a:off x="884959" y="1252595"/>
          <a:ext cx="10422082" cy="4717375"/>
        </p:xfrm>
        <a:graphic>
          <a:graphicData uri="http://schemas.openxmlformats.org/drawingml/2006/table">
            <a:tbl>
              <a:tblPr firstRow="1" firstCol="1" bandRow="1">
                <a:tableStyleId>{5C22544A-7EE6-4342-B048-85BDC9FD1C3A}</a:tableStyleId>
              </a:tblPr>
              <a:tblGrid>
                <a:gridCol w="2604963">
                  <a:extLst>
                    <a:ext uri="{9D8B030D-6E8A-4147-A177-3AD203B41FA5}">
                      <a16:colId xmlns:a16="http://schemas.microsoft.com/office/drawing/2014/main" val="2704003567"/>
                    </a:ext>
                  </a:extLst>
                </a:gridCol>
                <a:gridCol w="2266642">
                  <a:extLst>
                    <a:ext uri="{9D8B030D-6E8A-4147-A177-3AD203B41FA5}">
                      <a16:colId xmlns:a16="http://schemas.microsoft.com/office/drawing/2014/main" val="1285651274"/>
                    </a:ext>
                  </a:extLst>
                </a:gridCol>
                <a:gridCol w="4114800">
                  <a:extLst>
                    <a:ext uri="{9D8B030D-6E8A-4147-A177-3AD203B41FA5}">
                      <a16:colId xmlns:a16="http://schemas.microsoft.com/office/drawing/2014/main" val="1385634328"/>
                    </a:ext>
                  </a:extLst>
                </a:gridCol>
                <a:gridCol w="1435677">
                  <a:extLst>
                    <a:ext uri="{9D8B030D-6E8A-4147-A177-3AD203B41FA5}">
                      <a16:colId xmlns:a16="http://schemas.microsoft.com/office/drawing/2014/main" val="111912058"/>
                    </a:ext>
                  </a:extLst>
                </a:gridCol>
              </a:tblGrid>
              <a:tr h="144743">
                <a:tc>
                  <a:txBody>
                    <a:bodyPr/>
                    <a:lstStyle/>
                    <a:p>
                      <a:pPr algn="ctr">
                        <a:lnSpc>
                          <a:spcPct val="107000"/>
                        </a:lnSpc>
                        <a:spcAft>
                          <a:spcPts val="800"/>
                        </a:spcAft>
                        <a:buNone/>
                      </a:pPr>
                      <a:r>
                        <a:rPr lang="es-CO" sz="1600" kern="100" dirty="0">
                          <a:solidFill>
                            <a:schemeClr val="bg1"/>
                          </a:solidFill>
                          <a:effectLst/>
                        </a:rPr>
                        <a:t>CATEGORIA</a:t>
                      </a:r>
                      <a:endParaRPr lang="es-CO"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oFill/>
                  </a:tcPr>
                </a:tc>
                <a:tc>
                  <a:txBody>
                    <a:bodyPr/>
                    <a:lstStyle/>
                    <a:p>
                      <a:pPr algn="ctr">
                        <a:lnSpc>
                          <a:spcPct val="107000"/>
                        </a:lnSpc>
                        <a:spcAft>
                          <a:spcPts val="800"/>
                        </a:spcAft>
                        <a:buNone/>
                      </a:pPr>
                      <a:r>
                        <a:rPr lang="es-CO" sz="1600" kern="100" dirty="0">
                          <a:solidFill>
                            <a:schemeClr val="bg1"/>
                          </a:solidFill>
                          <a:effectLst/>
                        </a:rPr>
                        <a:t>DESCRIPCION</a:t>
                      </a:r>
                      <a:endParaRPr lang="es-CO"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oFill/>
                  </a:tcPr>
                </a:tc>
                <a:tc>
                  <a:txBody>
                    <a:bodyPr/>
                    <a:lstStyle/>
                    <a:p>
                      <a:pPr algn="ctr">
                        <a:lnSpc>
                          <a:spcPct val="107000"/>
                        </a:lnSpc>
                        <a:spcAft>
                          <a:spcPts val="800"/>
                        </a:spcAft>
                        <a:buNone/>
                      </a:pPr>
                      <a:r>
                        <a:rPr lang="es-CO" sz="1600" kern="100" dirty="0">
                          <a:solidFill>
                            <a:schemeClr val="bg1"/>
                          </a:solidFill>
                          <a:effectLst/>
                        </a:rPr>
                        <a:t>EJEMPLO</a:t>
                      </a:r>
                      <a:endParaRPr lang="es-CO"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oFill/>
                  </a:tcPr>
                </a:tc>
                <a:tc>
                  <a:txBody>
                    <a:bodyPr/>
                    <a:lstStyle/>
                    <a:p>
                      <a:pPr algn="ctr">
                        <a:lnSpc>
                          <a:spcPct val="107000"/>
                        </a:lnSpc>
                        <a:spcAft>
                          <a:spcPts val="800"/>
                        </a:spcAft>
                        <a:buNone/>
                      </a:pPr>
                      <a:r>
                        <a:rPr lang="es-CO" sz="1600" kern="100">
                          <a:solidFill>
                            <a:schemeClr val="bg1"/>
                          </a:solidFill>
                          <a:effectLst/>
                        </a:rPr>
                        <a:t>IMPACTO</a:t>
                      </a:r>
                      <a:endParaRPr lang="es-CO" sz="16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oFill/>
                  </a:tcPr>
                </a:tc>
                <a:extLst>
                  <a:ext uri="{0D108BD9-81ED-4DB2-BD59-A6C34878D82A}">
                    <a16:rowId xmlns:a16="http://schemas.microsoft.com/office/drawing/2014/main" val="3815249296"/>
                  </a:ext>
                </a:extLst>
              </a:tr>
              <a:tr h="594414">
                <a:tc>
                  <a:txBody>
                    <a:bodyPr/>
                    <a:lstStyle/>
                    <a:p>
                      <a:pPr algn="ctr">
                        <a:lnSpc>
                          <a:spcPct val="107000"/>
                        </a:lnSpc>
                        <a:spcAft>
                          <a:spcPts val="800"/>
                        </a:spcAft>
                        <a:buNone/>
                      </a:pPr>
                      <a:r>
                        <a:rPr lang="es-CO" sz="1400" kern="100" dirty="0" err="1">
                          <a:solidFill>
                            <a:schemeClr val="bg1"/>
                          </a:solidFill>
                          <a:effectLst/>
                        </a:rPr>
                        <a:t>Spoofing</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rgbClr val="FF0000">
                        <a:alpha val="26000"/>
                      </a:srgbClr>
                    </a:solidFill>
                  </a:tcPr>
                </a:tc>
                <a:tc>
                  <a:txBody>
                    <a:bodyPr/>
                    <a:lstStyle/>
                    <a:p>
                      <a:pPr marL="0" algn="ctr" defTabSz="914400" rtl="0" eaLnBrk="1" latinLnBrk="0" hangingPunct="1">
                        <a:lnSpc>
                          <a:spcPct val="107000"/>
                        </a:lnSpc>
                        <a:spcAft>
                          <a:spcPts val="800"/>
                        </a:spcAft>
                        <a:buNone/>
                      </a:pPr>
                      <a:r>
                        <a:rPr lang="es-CO" sz="1400" kern="100" dirty="0">
                          <a:solidFill>
                            <a:schemeClr val="bg1"/>
                          </a:solidFill>
                          <a:effectLst/>
                          <a:latin typeface="+mn-lt"/>
                          <a:ea typeface="+mn-ea"/>
                          <a:cs typeface="+mn-cs"/>
                        </a:rPr>
                        <a:t>Suplantación de identidad.</a:t>
                      </a: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El atacante obtiene las credenciales de un docente y cambia calificaciones.</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Alto</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extLst>
                  <a:ext uri="{0D108BD9-81ED-4DB2-BD59-A6C34878D82A}">
                    <a16:rowId xmlns:a16="http://schemas.microsoft.com/office/drawing/2014/main" val="3232527723"/>
                  </a:ext>
                </a:extLst>
              </a:tr>
              <a:tr h="444524">
                <a:tc>
                  <a:txBody>
                    <a:bodyPr/>
                    <a:lstStyle/>
                    <a:p>
                      <a:pPr algn="ctr">
                        <a:lnSpc>
                          <a:spcPct val="107000"/>
                        </a:lnSpc>
                        <a:spcAft>
                          <a:spcPts val="800"/>
                        </a:spcAft>
                        <a:buNone/>
                      </a:pPr>
                      <a:r>
                        <a:rPr lang="es-CO" sz="1400" kern="100" dirty="0" err="1">
                          <a:solidFill>
                            <a:schemeClr val="bg1"/>
                          </a:solidFill>
                          <a:effectLst/>
                        </a:rPr>
                        <a:t>Tampering</a:t>
                      </a:r>
                      <a:r>
                        <a:rPr lang="es-CO" sz="1400" kern="100" dirty="0">
                          <a:solidFill>
                            <a:schemeClr val="bg1"/>
                          </a:solidFill>
                          <a:effectLst/>
                        </a:rPr>
                        <a:t> </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rgbClr val="FF0000">
                        <a:alpha val="26000"/>
                      </a:srgbClr>
                    </a:solidFill>
                  </a:tcPr>
                </a:tc>
                <a:tc>
                  <a:txBody>
                    <a:bodyPr/>
                    <a:lstStyle/>
                    <a:p>
                      <a:pPr marL="0" algn="ctr" defTabSz="914400" rtl="0" eaLnBrk="1" latinLnBrk="0" hangingPunct="1">
                        <a:lnSpc>
                          <a:spcPct val="107000"/>
                        </a:lnSpc>
                        <a:spcAft>
                          <a:spcPts val="800"/>
                        </a:spcAft>
                        <a:buNone/>
                      </a:pPr>
                      <a:r>
                        <a:rPr lang="es-CO" sz="1400" kern="100" dirty="0">
                          <a:solidFill>
                            <a:schemeClr val="bg1"/>
                          </a:solidFill>
                          <a:effectLst/>
                          <a:latin typeface="+mn-lt"/>
                          <a:ea typeface="+mn-ea"/>
                          <a:cs typeface="+mn-cs"/>
                        </a:rPr>
                        <a:t>Manipulación de datos.</a:t>
                      </a: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Un estudiante logra cambiar su nota final sin autorización.</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Alto</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extLst>
                  <a:ext uri="{0D108BD9-81ED-4DB2-BD59-A6C34878D82A}">
                    <a16:rowId xmlns:a16="http://schemas.microsoft.com/office/drawing/2014/main" val="3678862429"/>
                  </a:ext>
                </a:extLst>
              </a:tr>
              <a:tr h="979605">
                <a:tc>
                  <a:txBody>
                    <a:bodyPr/>
                    <a:lstStyle/>
                    <a:p>
                      <a:pPr algn="ctr">
                        <a:lnSpc>
                          <a:spcPct val="107000"/>
                        </a:lnSpc>
                        <a:spcAft>
                          <a:spcPts val="800"/>
                        </a:spcAft>
                        <a:buNone/>
                      </a:pPr>
                      <a:r>
                        <a:rPr lang="es-CO" sz="1400" kern="100" dirty="0" err="1">
                          <a:solidFill>
                            <a:schemeClr val="bg1"/>
                          </a:solidFill>
                          <a:effectLst/>
                        </a:rPr>
                        <a:t>Repudiation</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rgbClr val="FF0000">
                        <a:alpha val="26000"/>
                      </a:srgbClr>
                    </a:solidFill>
                  </a:tcPr>
                </a:tc>
                <a:tc>
                  <a:txBody>
                    <a:bodyPr/>
                    <a:lstStyle/>
                    <a:p>
                      <a:pPr marL="0" algn="ctr" defTabSz="914400" rtl="0" eaLnBrk="1" latinLnBrk="0" hangingPunct="1">
                        <a:lnSpc>
                          <a:spcPct val="107000"/>
                        </a:lnSpc>
                        <a:spcAft>
                          <a:spcPts val="800"/>
                        </a:spcAft>
                        <a:buNone/>
                      </a:pPr>
                      <a:r>
                        <a:rPr lang="es-CO" sz="1400" kern="100" dirty="0">
                          <a:solidFill>
                            <a:schemeClr val="bg1"/>
                          </a:solidFill>
                          <a:effectLst/>
                          <a:latin typeface="+mn-lt"/>
                          <a:ea typeface="+mn-ea"/>
                          <a:cs typeface="+mn-cs"/>
                        </a:rPr>
                        <a:t>Negación de acciones</a:t>
                      </a: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Un estudiante niega haber entregado una tarea por que el sistema no guarda trazabilidad.</a:t>
                      </a:r>
                    </a:p>
                    <a:p>
                      <a:pPr algn="ctr">
                        <a:lnSpc>
                          <a:spcPct val="107000"/>
                        </a:lnSpc>
                        <a:spcAft>
                          <a:spcPts val="800"/>
                        </a:spcAft>
                        <a:buNone/>
                      </a:pPr>
                      <a:r>
                        <a:rPr lang="es-CO" sz="1400" kern="100" dirty="0">
                          <a:solidFill>
                            <a:schemeClr val="bg1"/>
                          </a:solidFill>
                          <a:effectLst/>
                        </a:rPr>
                        <a:t> </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 </a:t>
                      </a:r>
                    </a:p>
                    <a:p>
                      <a:pPr algn="ctr">
                        <a:lnSpc>
                          <a:spcPct val="107000"/>
                        </a:lnSpc>
                        <a:spcAft>
                          <a:spcPts val="800"/>
                        </a:spcAft>
                        <a:buNone/>
                      </a:pPr>
                      <a:r>
                        <a:rPr lang="es-CO" sz="1400" kern="100" dirty="0">
                          <a:solidFill>
                            <a:schemeClr val="bg1"/>
                          </a:solidFill>
                          <a:effectLst/>
                        </a:rPr>
                        <a:t> </a:t>
                      </a:r>
                    </a:p>
                    <a:p>
                      <a:pPr algn="ctr">
                        <a:lnSpc>
                          <a:spcPct val="107000"/>
                        </a:lnSpc>
                        <a:spcAft>
                          <a:spcPts val="800"/>
                        </a:spcAft>
                        <a:buNone/>
                      </a:pPr>
                      <a:r>
                        <a:rPr lang="es-CO" sz="1400" kern="100" dirty="0">
                          <a:solidFill>
                            <a:schemeClr val="bg1"/>
                          </a:solidFill>
                          <a:effectLst/>
                        </a:rPr>
                        <a:t>Medio</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extLst>
                  <a:ext uri="{0D108BD9-81ED-4DB2-BD59-A6C34878D82A}">
                    <a16:rowId xmlns:a16="http://schemas.microsoft.com/office/drawing/2014/main" val="3573108567"/>
                  </a:ext>
                </a:extLst>
              </a:tr>
              <a:tr h="894194">
                <a:tc>
                  <a:txBody>
                    <a:bodyPr/>
                    <a:lstStyle/>
                    <a:p>
                      <a:pPr algn="ctr">
                        <a:lnSpc>
                          <a:spcPct val="107000"/>
                        </a:lnSpc>
                        <a:spcAft>
                          <a:spcPts val="800"/>
                        </a:spcAft>
                        <a:buNone/>
                      </a:pPr>
                      <a:r>
                        <a:rPr lang="es-CO" sz="1400" kern="100" dirty="0" err="1">
                          <a:solidFill>
                            <a:schemeClr val="bg1"/>
                          </a:solidFill>
                          <a:effectLst/>
                        </a:rPr>
                        <a:t>Information</a:t>
                      </a:r>
                      <a:r>
                        <a:rPr lang="es-CO" sz="1400" kern="100" dirty="0">
                          <a:solidFill>
                            <a:schemeClr val="bg1"/>
                          </a:solidFill>
                          <a:effectLst/>
                        </a:rPr>
                        <a:t> </a:t>
                      </a:r>
                      <a:r>
                        <a:rPr lang="es-CO" sz="1400" kern="100" dirty="0" err="1">
                          <a:solidFill>
                            <a:schemeClr val="bg1"/>
                          </a:solidFill>
                          <a:effectLst/>
                        </a:rPr>
                        <a:t>diclosure</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rgbClr val="FF0000">
                        <a:alpha val="26000"/>
                      </a:srgbClr>
                    </a:solidFill>
                  </a:tcPr>
                </a:tc>
                <a:tc>
                  <a:txBody>
                    <a:bodyPr/>
                    <a:lstStyle/>
                    <a:p>
                      <a:pPr marL="0" algn="ctr" defTabSz="914400" rtl="0" eaLnBrk="1" latinLnBrk="0" hangingPunct="1">
                        <a:lnSpc>
                          <a:spcPct val="107000"/>
                        </a:lnSpc>
                        <a:spcAft>
                          <a:spcPts val="800"/>
                        </a:spcAft>
                        <a:buNone/>
                      </a:pPr>
                      <a:r>
                        <a:rPr lang="es-CO" sz="1400" kern="100" dirty="0">
                          <a:solidFill>
                            <a:schemeClr val="bg1"/>
                          </a:solidFill>
                          <a:effectLst/>
                          <a:latin typeface="+mn-lt"/>
                          <a:ea typeface="+mn-ea"/>
                          <a:cs typeface="+mn-cs"/>
                        </a:rPr>
                        <a:t>Fuga de información</a:t>
                      </a: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Los datos personales de los estudiantes son filtrados por una deficiente configuración de permisos.</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 </a:t>
                      </a:r>
                    </a:p>
                    <a:p>
                      <a:pPr algn="ctr">
                        <a:lnSpc>
                          <a:spcPct val="107000"/>
                        </a:lnSpc>
                        <a:spcAft>
                          <a:spcPts val="800"/>
                        </a:spcAft>
                        <a:buNone/>
                      </a:pPr>
                      <a:r>
                        <a:rPr lang="es-CO" sz="1400" kern="100" dirty="0">
                          <a:solidFill>
                            <a:schemeClr val="bg1"/>
                          </a:solidFill>
                          <a:effectLst/>
                        </a:rPr>
                        <a:t> </a:t>
                      </a:r>
                    </a:p>
                    <a:p>
                      <a:pPr algn="ctr">
                        <a:lnSpc>
                          <a:spcPct val="107000"/>
                        </a:lnSpc>
                        <a:spcAft>
                          <a:spcPts val="800"/>
                        </a:spcAft>
                        <a:buNone/>
                      </a:pPr>
                      <a:r>
                        <a:rPr lang="es-CO" sz="1400" kern="100" dirty="0">
                          <a:solidFill>
                            <a:schemeClr val="bg1"/>
                          </a:solidFill>
                          <a:effectLst/>
                        </a:rPr>
                        <a:t>Alto</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extLst>
                  <a:ext uri="{0D108BD9-81ED-4DB2-BD59-A6C34878D82A}">
                    <a16:rowId xmlns:a16="http://schemas.microsoft.com/office/drawing/2014/main" val="2471247583"/>
                  </a:ext>
                </a:extLst>
              </a:tr>
              <a:tr h="437451">
                <a:tc>
                  <a:txBody>
                    <a:bodyPr/>
                    <a:lstStyle/>
                    <a:p>
                      <a:pPr algn="ctr">
                        <a:lnSpc>
                          <a:spcPct val="107000"/>
                        </a:lnSpc>
                        <a:spcAft>
                          <a:spcPts val="800"/>
                        </a:spcAft>
                        <a:buNone/>
                      </a:pPr>
                      <a:r>
                        <a:rPr lang="es-CO" sz="1400" kern="100" dirty="0" err="1">
                          <a:solidFill>
                            <a:schemeClr val="bg1"/>
                          </a:solidFill>
                          <a:effectLst/>
                        </a:rPr>
                        <a:t>Denial</a:t>
                      </a:r>
                      <a:r>
                        <a:rPr lang="es-CO" sz="1400" kern="100" dirty="0">
                          <a:solidFill>
                            <a:schemeClr val="bg1"/>
                          </a:solidFill>
                          <a:effectLst/>
                        </a:rPr>
                        <a:t> </a:t>
                      </a:r>
                      <a:r>
                        <a:rPr lang="es-CO" sz="1400" kern="100" dirty="0" err="1">
                          <a:solidFill>
                            <a:schemeClr val="bg1"/>
                          </a:solidFill>
                          <a:effectLst/>
                        </a:rPr>
                        <a:t>of</a:t>
                      </a:r>
                      <a:r>
                        <a:rPr lang="es-CO" sz="1400" kern="100" dirty="0">
                          <a:solidFill>
                            <a:schemeClr val="bg1"/>
                          </a:solidFill>
                          <a:effectLst/>
                        </a:rPr>
                        <a:t> </a:t>
                      </a:r>
                      <a:r>
                        <a:rPr lang="es-CO" sz="1400" kern="100" dirty="0" err="1">
                          <a:solidFill>
                            <a:schemeClr val="bg1"/>
                          </a:solidFill>
                          <a:effectLst/>
                        </a:rPr>
                        <a:t>service</a:t>
                      </a:r>
                      <a:r>
                        <a:rPr lang="es-CO" sz="1400" kern="100" dirty="0">
                          <a:solidFill>
                            <a:schemeClr val="bg1"/>
                          </a:solidFill>
                          <a:effectLst/>
                        </a:rPr>
                        <a:t> (DoS)</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rgbClr val="FF0000">
                        <a:alpha val="26000"/>
                      </a:srgbClr>
                    </a:solidFill>
                  </a:tcPr>
                </a:tc>
                <a:tc>
                  <a:txBody>
                    <a:bodyPr/>
                    <a:lstStyle/>
                    <a:p>
                      <a:pPr marL="0" algn="ctr" defTabSz="914400" rtl="0" eaLnBrk="1" latinLnBrk="0" hangingPunct="1">
                        <a:lnSpc>
                          <a:spcPct val="107000"/>
                        </a:lnSpc>
                        <a:spcAft>
                          <a:spcPts val="800"/>
                        </a:spcAft>
                        <a:buNone/>
                      </a:pPr>
                      <a:r>
                        <a:rPr lang="es-CO" sz="1400" kern="100" dirty="0">
                          <a:solidFill>
                            <a:schemeClr val="bg1"/>
                          </a:solidFill>
                          <a:effectLst/>
                          <a:latin typeface="+mn-lt"/>
                          <a:ea typeface="+mn-ea"/>
                          <a:cs typeface="+mn-cs"/>
                        </a:rPr>
                        <a:t>Interrupción del servicio</a:t>
                      </a: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Un ataque de este tipo satura los servidores e impide el acceso en el día de presentación de exámenes finales.</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 </a:t>
                      </a:r>
                    </a:p>
                    <a:p>
                      <a:pPr algn="ctr">
                        <a:lnSpc>
                          <a:spcPct val="107000"/>
                        </a:lnSpc>
                        <a:spcAft>
                          <a:spcPts val="800"/>
                        </a:spcAft>
                        <a:buNone/>
                      </a:pPr>
                      <a:r>
                        <a:rPr lang="es-CO" sz="1400" kern="100" dirty="0">
                          <a:solidFill>
                            <a:schemeClr val="bg1"/>
                          </a:solidFill>
                          <a:effectLst/>
                        </a:rPr>
                        <a:t>Alto</a:t>
                      </a:r>
                    </a:p>
                    <a:p>
                      <a:pPr algn="ctr">
                        <a:lnSpc>
                          <a:spcPct val="107000"/>
                        </a:lnSpc>
                        <a:spcAft>
                          <a:spcPts val="800"/>
                        </a:spcAft>
                        <a:buNone/>
                      </a:pPr>
                      <a:r>
                        <a:rPr lang="es-CO" sz="1400" kern="100" dirty="0">
                          <a:solidFill>
                            <a:schemeClr val="bg1"/>
                          </a:solidFill>
                          <a:effectLst/>
                        </a:rPr>
                        <a:t> </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extLst>
                  <a:ext uri="{0D108BD9-81ED-4DB2-BD59-A6C34878D82A}">
                    <a16:rowId xmlns:a16="http://schemas.microsoft.com/office/drawing/2014/main" val="4221105368"/>
                  </a:ext>
                </a:extLst>
              </a:tr>
              <a:tr h="675441">
                <a:tc>
                  <a:txBody>
                    <a:bodyPr/>
                    <a:lstStyle/>
                    <a:p>
                      <a:pPr algn="ctr">
                        <a:lnSpc>
                          <a:spcPct val="107000"/>
                        </a:lnSpc>
                        <a:spcAft>
                          <a:spcPts val="800"/>
                        </a:spcAft>
                        <a:buNone/>
                      </a:pPr>
                      <a:r>
                        <a:rPr lang="es-CO" sz="1400" kern="100" dirty="0" err="1">
                          <a:solidFill>
                            <a:schemeClr val="bg1"/>
                          </a:solidFill>
                          <a:effectLst/>
                        </a:rPr>
                        <a:t>Elevation</a:t>
                      </a:r>
                      <a:r>
                        <a:rPr lang="es-CO" sz="1400" kern="100" dirty="0">
                          <a:solidFill>
                            <a:schemeClr val="bg1"/>
                          </a:solidFill>
                          <a:effectLst/>
                        </a:rPr>
                        <a:t> </a:t>
                      </a:r>
                      <a:r>
                        <a:rPr lang="es-CO" sz="1400" kern="100" dirty="0" err="1">
                          <a:solidFill>
                            <a:schemeClr val="bg1"/>
                          </a:solidFill>
                          <a:effectLst/>
                        </a:rPr>
                        <a:t>of</a:t>
                      </a:r>
                      <a:r>
                        <a:rPr lang="es-CO" sz="1400" kern="100" dirty="0">
                          <a:solidFill>
                            <a:schemeClr val="bg1"/>
                          </a:solidFill>
                          <a:effectLst/>
                        </a:rPr>
                        <a:t> </a:t>
                      </a:r>
                      <a:r>
                        <a:rPr lang="es-CO" sz="1400" kern="100" dirty="0" err="1">
                          <a:solidFill>
                            <a:schemeClr val="bg1"/>
                          </a:solidFill>
                          <a:effectLst/>
                        </a:rPr>
                        <a:t>privilege</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rgbClr val="FF0000">
                        <a:alpha val="26000"/>
                      </a:srgbClr>
                    </a:solidFill>
                  </a:tcPr>
                </a:tc>
                <a:tc>
                  <a:txBody>
                    <a:bodyPr/>
                    <a:lstStyle/>
                    <a:p>
                      <a:pPr marL="0" algn="ctr" defTabSz="914400" rtl="0" eaLnBrk="1" latinLnBrk="0" hangingPunct="1">
                        <a:lnSpc>
                          <a:spcPct val="107000"/>
                        </a:lnSpc>
                        <a:spcAft>
                          <a:spcPts val="800"/>
                        </a:spcAft>
                        <a:buNone/>
                      </a:pPr>
                      <a:r>
                        <a:rPr lang="es-CO" sz="1400" kern="100" dirty="0">
                          <a:solidFill>
                            <a:schemeClr val="bg1"/>
                          </a:solidFill>
                          <a:effectLst/>
                          <a:latin typeface="+mn-lt"/>
                          <a:ea typeface="+mn-ea"/>
                          <a:cs typeface="+mn-cs"/>
                        </a:rPr>
                        <a:t>Escala de privilegios.</a:t>
                      </a: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Un usuario con servicios básicos explota una vulnerabilidad y obtiene accesos como administrador.</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tc>
                  <a:txBody>
                    <a:bodyPr/>
                    <a:lstStyle/>
                    <a:p>
                      <a:pPr algn="ctr">
                        <a:lnSpc>
                          <a:spcPct val="107000"/>
                        </a:lnSpc>
                        <a:spcAft>
                          <a:spcPts val="800"/>
                        </a:spcAft>
                        <a:buNone/>
                      </a:pPr>
                      <a:r>
                        <a:rPr lang="es-CO" sz="1400" kern="100" dirty="0">
                          <a:solidFill>
                            <a:schemeClr val="bg1"/>
                          </a:solidFill>
                          <a:effectLst/>
                        </a:rPr>
                        <a:t> Muy Alto</a:t>
                      </a:r>
                      <a:endParaRPr lang="es-CO"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51461" marR="51461" marT="0" marB="0" anchor="ctr">
                    <a:solidFill>
                      <a:schemeClr val="bg1">
                        <a:alpha val="34000"/>
                      </a:schemeClr>
                    </a:solidFill>
                  </a:tcPr>
                </a:tc>
                <a:extLst>
                  <a:ext uri="{0D108BD9-81ED-4DB2-BD59-A6C34878D82A}">
                    <a16:rowId xmlns:a16="http://schemas.microsoft.com/office/drawing/2014/main" val="2158936425"/>
                  </a:ext>
                </a:extLst>
              </a:tr>
            </a:tbl>
          </a:graphicData>
        </a:graphic>
      </p:graphicFrame>
    </p:spTree>
    <p:extLst>
      <p:ext uri="{BB962C8B-B14F-4D97-AF65-F5344CB8AC3E}">
        <p14:creationId xmlns:p14="http://schemas.microsoft.com/office/powerpoint/2010/main" val="386657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0">
            <a:extLst>
              <a:ext uri="{FF2B5EF4-FFF2-40B4-BE49-F238E27FC236}">
                <a16:creationId xmlns:a16="http://schemas.microsoft.com/office/drawing/2014/main" id="{CF08D561-3D7D-B625-48D3-02FCCC3BFFE5}"/>
              </a:ext>
            </a:extLst>
          </p:cNvPr>
          <p:cNvSpPr/>
          <p:nvPr/>
        </p:nvSpPr>
        <p:spPr>
          <a:xfrm>
            <a:off x="1614672" y="282828"/>
            <a:ext cx="5835134" cy="708779"/>
          </a:xfrm>
          <a:prstGeom prst="rect">
            <a:avLst/>
          </a:prstGeom>
        </p:spPr>
        <p:txBody>
          <a:bodyPr vert="horz" lIns="91440" tIns="45720" rIns="91440" bIns="45720" rtlCol="0" anchor="b">
            <a:normAutofit/>
          </a:bodyPr>
          <a:lstStyle/>
          <a:p>
            <a:pPr>
              <a:lnSpc>
                <a:spcPct val="90000"/>
              </a:lnSpc>
              <a:spcBef>
                <a:spcPct val="0"/>
              </a:spcBef>
            </a:pPr>
            <a:r>
              <a:rPr lang="en-US" sz="3600" b="1" dirty="0">
                <a:solidFill>
                  <a:srgbClr val="50A0E0"/>
                </a:solidFill>
                <a:latin typeface="Calibri" panose="020F0502020204030204" pitchFamily="34" charset="0"/>
                <a:ea typeface="Calibri" panose="020F0502020204030204" pitchFamily="34" charset="0"/>
                <a:cs typeface="Calibri" panose="020F0502020204030204" pitchFamily="34" charset="0"/>
              </a:rPr>
              <a:t>Controles de </a:t>
            </a:r>
            <a:r>
              <a:rPr lang="en-US" sz="3600" b="1" dirty="0" err="1">
                <a:solidFill>
                  <a:srgbClr val="50A0E0"/>
                </a:solidFill>
                <a:latin typeface="Calibri" panose="020F0502020204030204" pitchFamily="34" charset="0"/>
                <a:ea typeface="Calibri" panose="020F0502020204030204" pitchFamily="34" charset="0"/>
                <a:cs typeface="Calibri" panose="020F0502020204030204" pitchFamily="34" charset="0"/>
              </a:rPr>
              <a:t>Seguridad</a:t>
            </a:r>
            <a:endParaRPr lang="en-US" sz="3600" b="1" dirty="0">
              <a:solidFill>
                <a:srgbClr val="50A0E0"/>
              </a:solidFill>
              <a:latin typeface="Calibri" panose="020F0502020204030204" pitchFamily="34" charset="0"/>
              <a:ea typeface="Calibri" panose="020F0502020204030204" pitchFamily="34" charset="0"/>
              <a:cs typeface="Calibri" panose="020F0502020204030204" pitchFamily="34" charset="0"/>
            </a:endParaRPr>
          </a:p>
        </p:txBody>
      </p:sp>
      <p:grpSp>
        <p:nvGrpSpPr>
          <p:cNvPr id="92" name="Grupo 91">
            <a:extLst>
              <a:ext uri="{FF2B5EF4-FFF2-40B4-BE49-F238E27FC236}">
                <a16:creationId xmlns:a16="http://schemas.microsoft.com/office/drawing/2014/main" id="{A6214D72-DD9E-1EE3-6E2C-6DA2FF3FBE6D}"/>
              </a:ext>
            </a:extLst>
          </p:cNvPr>
          <p:cNvGrpSpPr/>
          <p:nvPr/>
        </p:nvGrpSpPr>
        <p:grpSpPr>
          <a:xfrm>
            <a:off x="555623" y="991607"/>
            <a:ext cx="5296537" cy="5400428"/>
            <a:chOff x="5432423" y="838276"/>
            <a:chExt cx="6491270" cy="5400428"/>
          </a:xfrm>
        </p:grpSpPr>
        <p:sp>
          <p:nvSpPr>
            <p:cNvPr id="90" name="Rounded Rectangle 117">
              <a:extLst>
                <a:ext uri="{FF2B5EF4-FFF2-40B4-BE49-F238E27FC236}">
                  <a16:creationId xmlns:a16="http://schemas.microsoft.com/office/drawing/2014/main" id="{157BF2B2-5620-A8B9-32A6-0EF743B6959F}"/>
                </a:ext>
              </a:extLst>
            </p:cNvPr>
            <p:cNvSpPr/>
            <p:nvPr/>
          </p:nvSpPr>
          <p:spPr>
            <a:xfrm>
              <a:off x="5432424" y="838276"/>
              <a:ext cx="6491269" cy="5400428"/>
            </a:xfrm>
            <a:prstGeom prst="roundRect">
              <a:avLst>
                <a:gd name="adj" fmla="val 29949"/>
              </a:avLst>
            </a:prstGeom>
            <a:blipFill>
              <a:blip r:embed="rId2"/>
              <a:stretch>
                <a:fillRect/>
              </a:stretch>
            </a:blipFill>
            <a:ln w="31750">
              <a:noFill/>
            </a:ln>
            <a:effectLst>
              <a:outerShdw blurRad="381000" dist="1905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91" name="Rectángulo redondeado 2">
              <a:extLst>
                <a:ext uri="{FF2B5EF4-FFF2-40B4-BE49-F238E27FC236}">
                  <a16:creationId xmlns:a16="http://schemas.microsoft.com/office/drawing/2014/main" id="{D6E168A1-6BF8-C74B-243C-8872A5A03D76}"/>
                </a:ext>
              </a:extLst>
            </p:cNvPr>
            <p:cNvSpPr/>
            <p:nvPr/>
          </p:nvSpPr>
          <p:spPr>
            <a:xfrm>
              <a:off x="5432423" y="838276"/>
              <a:ext cx="6491269" cy="5400428"/>
            </a:xfrm>
            <a:prstGeom prst="roundRect">
              <a:avLst>
                <a:gd name="adj" fmla="val 30131"/>
              </a:avLst>
            </a:prstGeom>
            <a:gradFill flip="none" rotWithShape="1">
              <a:gsLst>
                <a:gs pos="0">
                  <a:srgbClr val="00FF00">
                    <a:alpha val="73725"/>
                  </a:srgbClr>
                </a:gs>
                <a:gs pos="19000">
                  <a:srgbClr val="6AF097">
                    <a:alpha val="47843"/>
                  </a:srgbClr>
                </a:gs>
                <a:gs pos="75000">
                  <a:schemeClr val="bg1">
                    <a:alpha val="4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02" name="Grupo 101">
            <a:extLst>
              <a:ext uri="{FF2B5EF4-FFF2-40B4-BE49-F238E27FC236}">
                <a16:creationId xmlns:a16="http://schemas.microsoft.com/office/drawing/2014/main" id="{B3F04E60-420B-58F9-B03F-6B8D3A115DCB}"/>
              </a:ext>
            </a:extLst>
          </p:cNvPr>
          <p:cNvGrpSpPr/>
          <p:nvPr/>
        </p:nvGrpSpPr>
        <p:grpSpPr>
          <a:xfrm>
            <a:off x="8072253" y="1294044"/>
            <a:ext cx="2291954" cy="1248550"/>
            <a:chOff x="8508853" y="1109066"/>
            <a:chExt cx="2291954" cy="1248550"/>
          </a:xfrm>
        </p:grpSpPr>
        <p:pic>
          <p:nvPicPr>
            <p:cNvPr id="93" name="Image 1" descr="preencoded.png">
              <a:extLst>
                <a:ext uri="{FF2B5EF4-FFF2-40B4-BE49-F238E27FC236}">
                  <a16:creationId xmlns:a16="http://schemas.microsoft.com/office/drawing/2014/main" id="{9F21D7A7-BEEB-7D36-D7F5-84F8720B0F44}"/>
                </a:ext>
              </a:extLst>
            </p:cNvPr>
            <p:cNvPicPr>
              <a:picLocks noChangeAspect="1"/>
            </p:cNvPicPr>
            <p:nvPr/>
          </p:nvPicPr>
          <p:blipFill>
            <a:blip r:embed="rId3"/>
            <a:stretch>
              <a:fillRect/>
            </a:stretch>
          </p:blipFill>
          <p:spPr>
            <a:xfrm>
              <a:off x="9371342" y="1109066"/>
              <a:ext cx="566976" cy="566976"/>
            </a:xfrm>
            <a:prstGeom prst="rect">
              <a:avLst/>
            </a:prstGeom>
          </p:spPr>
        </p:pic>
        <p:sp>
          <p:nvSpPr>
            <p:cNvPr id="94" name="Text 1">
              <a:extLst>
                <a:ext uri="{FF2B5EF4-FFF2-40B4-BE49-F238E27FC236}">
                  <a16:creationId xmlns:a16="http://schemas.microsoft.com/office/drawing/2014/main" id="{7E9C718A-1510-F237-AC72-0A2E8CC185D0}"/>
                </a:ext>
              </a:extLst>
            </p:cNvPr>
            <p:cNvSpPr/>
            <p:nvPr/>
          </p:nvSpPr>
          <p:spPr>
            <a:xfrm>
              <a:off x="8508854" y="1753790"/>
              <a:ext cx="2291953" cy="354330"/>
            </a:xfrm>
            <a:prstGeom prst="rect">
              <a:avLst/>
            </a:prstGeom>
            <a:noFill/>
            <a:ln/>
          </p:spPr>
          <p:txBody>
            <a:bodyPr wrap="none" lIns="0" tIns="0" rIns="0" bIns="0" rtlCol="0" anchor="t"/>
            <a:lstStyle/>
            <a:p>
              <a:pPr marL="0" indent="0" algn="ctr">
                <a:lnSpc>
                  <a:spcPts val="2750"/>
                </a:lnSpc>
                <a:buNone/>
              </a:pPr>
              <a:r>
                <a:rPr lang="en-US" sz="2800" dirty="0">
                  <a:latin typeface="Times New Roman" panose="02020603050405020304" pitchFamily="18" charset="0"/>
                  <a:ea typeface="Gelasio" pitchFamily="34" charset="-122"/>
                  <a:cs typeface="Times New Roman" panose="02020603050405020304" pitchFamily="18" charset="0"/>
                </a:rPr>
                <a:t>Cifrado</a:t>
              </a:r>
              <a:endParaRPr lang="en-US" sz="2800" dirty="0">
                <a:latin typeface="Times New Roman" panose="02020603050405020304" pitchFamily="18" charset="0"/>
                <a:cs typeface="Times New Roman" panose="02020603050405020304" pitchFamily="18" charset="0"/>
              </a:endParaRPr>
            </a:p>
          </p:txBody>
        </p:sp>
        <p:sp>
          <p:nvSpPr>
            <p:cNvPr id="95" name="Text 2">
              <a:extLst>
                <a:ext uri="{FF2B5EF4-FFF2-40B4-BE49-F238E27FC236}">
                  <a16:creationId xmlns:a16="http://schemas.microsoft.com/office/drawing/2014/main" id="{8EC000BC-546F-C9E6-075A-18193E39ED90}"/>
                </a:ext>
              </a:extLst>
            </p:cNvPr>
            <p:cNvSpPr/>
            <p:nvPr/>
          </p:nvSpPr>
          <p:spPr>
            <a:xfrm>
              <a:off x="8508853" y="1994713"/>
              <a:ext cx="2291953" cy="362903"/>
            </a:xfrm>
            <a:prstGeom prst="rect">
              <a:avLst/>
            </a:prstGeom>
            <a:noFill/>
            <a:ln/>
          </p:spPr>
          <p:txBody>
            <a:bodyPr wrap="none" lIns="0" tIns="0" rIns="0" bIns="0" rtlCol="0" anchor="t"/>
            <a:lstStyle/>
            <a:p>
              <a:pPr marL="0" indent="0" algn="ctr">
                <a:lnSpc>
                  <a:spcPts val="2850"/>
                </a:lnSpc>
                <a:buNone/>
              </a:pPr>
              <a:r>
                <a:rPr lang="en-US" sz="2000" dirty="0">
                  <a:latin typeface="Times New Roman" panose="02020603050405020304" pitchFamily="18" charset="0"/>
                  <a:ea typeface="Gelasio" pitchFamily="34" charset="-122"/>
                  <a:cs typeface="Times New Roman" panose="02020603050405020304" pitchFamily="18" charset="0"/>
                </a:rPr>
                <a:t>Protección de datos</a:t>
              </a:r>
              <a:endParaRPr lang="en-US" sz="2000" dirty="0">
                <a:latin typeface="Times New Roman" panose="02020603050405020304" pitchFamily="18" charset="0"/>
                <a:cs typeface="Times New Roman" panose="02020603050405020304" pitchFamily="18" charset="0"/>
              </a:endParaRPr>
            </a:p>
          </p:txBody>
        </p:sp>
      </p:grpSp>
      <p:grpSp>
        <p:nvGrpSpPr>
          <p:cNvPr id="104" name="Grupo 103">
            <a:extLst>
              <a:ext uri="{FF2B5EF4-FFF2-40B4-BE49-F238E27FC236}">
                <a16:creationId xmlns:a16="http://schemas.microsoft.com/office/drawing/2014/main" id="{F10B8052-C394-7530-85CE-ACA6CB053AF3}"/>
              </a:ext>
            </a:extLst>
          </p:cNvPr>
          <p:cNvGrpSpPr/>
          <p:nvPr/>
        </p:nvGrpSpPr>
        <p:grpSpPr>
          <a:xfrm>
            <a:off x="9899928" y="3873392"/>
            <a:ext cx="2292072" cy="1280680"/>
            <a:chOff x="8912304" y="3826337"/>
            <a:chExt cx="2292072" cy="1280680"/>
          </a:xfrm>
        </p:grpSpPr>
        <p:pic>
          <p:nvPicPr>
            <p:cNvPr id="96" name="Image 2" descr="preencoded.png">
              <a:extLst>
                <a:ext uri="{FF2B5EF4-FFF2-40B4-BE49-F238E27FC236}">
                  <a16:creationId xmlns:a16="http://schemas.microsoft.com/office/drawing/2014/main" id="{D574951F-7D4C-60A7-7055-B4DF6E07B851}"/>
                </a:ext>
              </a:extLst>
            </p:cNvPr>
            <p:cNvPicPr>
              <a:picLocks noChangeAspect="1"/>
            </p:cNvPicPr>
            <p:nvPr/>
          </p:nvPicPr>
          <p:blipFill>
            <a:blip r:embed="rId4"/>
            <a:stretch>
              <a:fillRect/>
            </a:stretch>
          </p:blipFill>
          <p:spPr>
            <a:xfrm>
              <a:off x="9774852" y="3826337"/>
              <a:ext cx="566976" cy="566976"/>
            </a:xfrm>
            <a:prstGeom prst="rect">
              <a:avLst/>
            </a:prstGeom>
          </p:spPr>
        </p:pic>
        <p:sp>
          <p:nvSpPr>
            <p:cNvPr id="97" name="Text 3">
              <a:extLst>
                <a:ext uri="{FF2B5EF4-FFF2-40B4-BE49-F238E27FC236}">
                  <a16:creationId xmlns:a16="http://schemas.microsoft.com/office/drawing/2014/main" id="{600953EB-A27C-CA55-8F6F-C00213521CAD}"/>
                </a:ext>
              </a:extLst>
            </p:cNvPr>
            <p:cNvSpPr/>
            <p:nvPr/>
          </p:nvSpPr>
          <p:spPr>
            <a:xfrm>
              <a:off x="8912304" y="4432340"/>
              <a:ext cx="2292072" cy="354330"/>
            </a:xfrm>
            <a:prstGeom prst="rect">
              <a:avLst/>
            </a:prstGeom>
            <a:noFill/>
            <a:ln/>
          </p:spPr>
          <p:txBody>
            <a:bodyPr wrap="none" lIns="0" tIns="0" rIns="0" bIns="0" rtlCol="0" anchor="t"/>
            <a:lstStyle/>
            <a:p>
              <a:pPr marL="0" indent="0" algn="ctr">
                <a:lnSpc>
                  <a:spcPts val="2750"/>
                </a:lnSpc>
                <a:buNone/>
              </a:pPr>
              <a:r>
                <a:rPr lang="en-US" sz="2800" dirty="0">
                  <a:latin typeface="Times New Roman" panose="02020603050405020304" pitchFamily="18" charset="0"/>
                  <a:ea typeface="Gelasio" pitchFamily="34" charset="-122"/>
                  <a:cs typeface="Times New Roman" panose="02020603050405020304" pitchFamily="18" charset="0"/>
                </a:rPr>
                <a:t>Firewalls</a:t>
              </a:r>
              <a:endParaRPr lang="en-US" sz="2800" dirty="0">
                <a:latin typeface="Times New Roman" panose="02020603050405020304" pitchFamily="18" charset="0"/>
                <a:cs typeface="Times New Roman" panose="02020603050405020304" pitchFamily="18" charset="0"/>
              </a:endParaRPr>
            </a:p>
          </p:txBody>
        </p:sp>
        <p:sp>
          <p:nvSpPr>
            <p:cNvPr id="98" name="Text 4">
              <a:extLst>
                <a:ext uri="{FF2B5EF4-FFF2-40B4-BE49-F238E27FC236}">
                  <a16:creationId xmlns:a16="http://schemas.microsoft.com/office/drawing/2014/main" id="{CFCC73AB-C2A5-C471-4ACF-1EF2F05B096B}"/>
                </a:ext>
              </a:extLst>
            </p:cNvPr>
            <p:cNvSpPr/>
            <p:nvPr/>
          </p:nvSpPr>
          <p:spPr>
            <a:xfrm>
              <a:off x="8912304" y="4744114"/>
              <a:ext cx="2292072" cy="362903"/>
            </a:xfrm>
            <a:prstGeom prst="rect">
              <a:avLst/>
            </a:prstGeom>
            <a:noFill/>
            <a:ln/>
          </p:spPr>
          <p:txBody>
            <a:bodyPr wrap="none" lIns="0" tIns="0" rIns="0" bIns="0" rtlCol="0" anchor="t"/>
            <a:lstStyle/>
            <a:p>
              <a:pPr marL="0" indent="0" algn="ctr">
                <a:lnSpc>
                  <a:spcPts val="2850"/>
                </a:lnSpc>
                <a:buNone/>
              </a:pPr>
              <a:r>
                <a:rPr lang="en-US" sz="2000" dirty="0">
                  <a:latin typeface="Times New Roman" panose="02020603050405020304" pitchFamily="18" charset="0"/>
                  <a:ea typeface="Gelasio" pitchFamily="34" charset="-122"/>
                  <a:cs typeface="Times New Roman" panose="02020603050405020304" pitchFamily="18" charset="0"/>
                </a:rPr>
                <a:t>Control de acceso</a:t>
              </a:r>
              <a:endParaRPr lang="en-US" sz="2000" dirty="0">
                <a:latin typeface="Times New Roman" panose="02020603050405020304" pitchFamily="18" charset="0"/>
                <a:cs typeface="Times New Roman" panose="02020603050405020304" pitchFamily="18" charset="0"/>
              </a:endParaRPr>
            </a:p>
          </p:txBody>
        </p:sp>
      </p:grpSp>
      <p:grpSp>
        <p:nvGrpSpPr>
          <p:cNvPr id="103" name="Grupo 102">
            <a:extLst>
              <a:ext uri="{FF2B5EF4-FFF2-40B4-BE49-F238E27FC236}">
                <a16:creationId xmlns:a16="http://schemas.microsoft.com/office/drawing/2014/main" id="{28981A8D-F250-D462-9D60-3F1B1C5A86CF}"/>
              </a:ext>
            </a:extLst>
          </p:cNvPr>
          <p:cNvGrpSpPr/>
          <p:nvPr/>
        </p:nvGrpSpPr>
        <p:grpSpPr>
          <a:xfrm>
            <a:off x="6034800" y="3455635"/>
            <a:ext cx="2291953" cy="1640100"/>
            <a:chOff x="11544538" y="3786724"/>
            <a:chExt cx="2291953" cy="1640100"/>
          </a:xfrm>
        </p:grpSpPr>
        <p:pic>
          <p:nvPicPr>
            <p:cNvPr id="99" name="Image 3" descr="preencoded.png">
              <a:extLst>
                <a:ext uri="{FF2B5EF4-FFF2-40B4-BE49-F238E27FC236}">
                  <a16:creationId xmlns:a16="http://schemas.microsoft.com/office/drawing/2014/main" id="{42BC39B2-D5A4-7DF0-03F3-8EBC1C432518}"/>
                </a:ext>
              </a:extLst>
            </p:cNvPr>
            <p:cNvPicPr>
              <a:picLocks noChangeAspect="1"/>
            </p:cNvPicPr>
            <p:nvPr/>
          </p:nvPicPr>
          <p:blipFill>
            <a:blip r:embed="rId5"/>
            <a:stretch>
              <a:fillRect/>
            </a:stretch>
          </p:blipFill>
          <p:spPr>
            <a:xfrm>
              <a:off x="12407026" y="3786724"/>
              <a:ext cx="566976" cy="566976"/>
            </a:xfrm>
            <a:prstGeom prst="rect">
              <a:avLst/>
            </a:prstGeom>
          </p:spPr>
        </p:pic>
        <p:sp>
          <p:nvSpPr>
            <p:cNvPr id="100" name="Text 5">
              <a:extLst>
                <a:ext uri="{FF2B5EF4-FFF2-40B4-BE49-F238E27FC236}">
                  <a16:creationId xmlns:a16="http://schemas.microsoft.com/office/drawing/2014/main" id="{287F0B64-E28C-FE6F-44BD-A3E4E0C5B9AA}"/>
                </a:ext>
              </a:extLst>
            </p:cNvPr>
            <p:cNvSpPr/>
            <p:nvPr/>
          </p:nvSpPr>
          <p:spPr>
            <a:xfrm>
              <a:off x="11544538" y="4424670"/>
              <a:ext cx="2291953" cy="708660"/>
            </a:xfrm>
            <a:prstGeom prst="rect">
              <a:avLst/>
            </a:prstGeom>
            <a:noFill/>
            <a:ln/>
          </p:spPr>
          <p:txBody>
            <a:bodyPr wrap="square" lIns="0" tIns="0" rIns="0" bIns="0" rtlCol="0" anchor="t"/>
            <a:lstStyle/>
            <a:p>
              <a:pPr marL="0" indent="0" algn="ctr">
                <a:lnSpc>
                  <a:spcPts val="2750"/>
                </a:lnSpc>
                <a:buNone/>
              </a:pPr>
              <a:r>
                <a:rPr lang="en-US" sz="2800" dirty="0">
                  <a:latin typeface="Times New Roman" panose="02020603050405020304" pitchFamily="18" charset="0"/>
                  <a:ea typeface="Gelasio" pitchFamily="34" charset="-122"/>
                  <a:cs typeface="Times New Roman" panose="02020603050405020304" pitchFamily="18" charset="0"/>
                </a:rPr>
                <a:t>Autenticación multifactor</a:t>
              </a:r>
              <a:endParaRPr lang="en-US" sz="2800" dirty="0">
                <a:latin typeface="Times New Roman" panose="02020603050405020304" pitchFamily="18" charset="0"/>
                <a:cs typeface="Times New Roman" panose="02020603050405020304" pitchFamily="18" charset="0"/>
              </a:endParaRPr>
            </a:p>
          </p:txBody>
        </p:sp>
        <p:sp>
          <p:nvSpPr>
            <p:cNvPr id="101" name="Text 6">
              <a:extLst>
                <a:ext uri="{FF2B5EF4-FFF2-40B4-BE49-F238E27FC236}">
                  <a16:creationId xmlns:a16="http://schemas.microsoft.com/office/drawing/2014/main" id="{EFD75D21-B501-6812-1232-FB0C85CA36D7}"/>
                </a:ext>
              </a:extLst>
            </p:cNvPr>
            <p:cNvSpPr/>
            <p:nvPr/>
          </p:nvSpPr>
          <p:spPr>
            <a:xfrm>
              <a:off x="11544538" y="5063921"/>
              <a:ext cx="2291953" cy="362903"/>
            </a:xfrm>
            <a:prstGeom prst="rect">
              <a:avLst/>
            </a:prstGeom>
            <a:noFill/>
            <a:ln/>
          </p:spPr>
          <p:txBody>
            <a:bodyPr wrap="none" lIns="0" tIns="0" rIns="0" bIns="0" rtlCol="0" anchor="t"/>
            <a:lstStyle/>
            <a:p>
              <a:pPr marL="0" indent="0" algn="ctr">
                <a:lnSpc>
                  <a:spcPts val="2850"/>
                </a:lnSpc>
                <a:buNone/>
              </a:pPr>
              <a:r>
                <a:rPr lang="en-US" sz="2000" dirty="0">
                  <a:latin typeface="Times New Roman" panose="02020603050405020304" pitchFamily="18" charset="0"/>
                  <a:ea typeface="Gelasio" pitchFamily="34" charset="-122"/>
                  <a:cs typeface="Times New Roman" panose="02020603050405020304" pitchFamily="18" charset="0"/>
                </a:rPr>
                <a:t>Mayor </a:t>
              </a:r>
              <a:r>
                <a:rPr lang="en-US" sz="2000" dirty="0" err="1">
                  <a:latin typeface="Times New Roman" panose="02020603050405020304" pitchFamily="18" charset="0"/>
                  <a:ea typeface="Gelasio" pitchFamily="34" charset="-122"/>
                  <a:cs typeface="Times New Roman" panose="02020603050405020304" pitchFamily="18" charset="0"/>
                </a:rPr>
                <a:t>seguridad</a:t>
              </a:r>
              <a:endParaRPr lang="en-US" sz="2000" dirty="0">
                <a:latin typeface="Times New Roman" panose="02020603050405020304" pitchFamily="18" charset="0"/>
                <a:cs typeface="Times New Roman" panose="02020603050405020304" pitchFamily="18" charset="0"/>
              </a:endParaRPr>
            </a:p>
          </p:txBody>
        </p:sp>
      </p:grpSp>
      <p:sp>
        <p:nvSpPr>
          <p:cNvPr id="105" name="Flecha: doblada 104">
            <a:extLst>
              <a:ext uri="{FF2B5EF4-FFF2-40B4-BE49-F238E27FC236}">
                <a16:creationId xmlns:a16="http://schemas.microsoft.com/office/drawing/2014/main" id="{FC047AE1-9095-FE6B-5120-00B7D8BB7549}"/>
              </a:ext>
            </a:extLst>
          </p:cNvPr>
          <p:cNvSpPr/>
          <p:nvPr/>
        </p:nvSpPr>
        <p:spPr>
          <a:xfrm>
            <a:off x="6746177" y="1672113"/>
            <a:ext cx="1536145" cy="1482477"/>
          </a:xfrm>
          <a:prstGeom prst="bentArrow">
            <a:avLst>
              <a:gd name="adj1" fmla="val 24237"/>
              <a:gd name="adj2" fmla="val 25000"/>
              <a:gd name="adj3" fmla="val 25000"/>
              <a:gd name="adj4" fmla="val 87119"/>
            </a:avLst>
          </a:prstGeom>
          <a:solidFill>
            <a:srgbClr val="0647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6" name="Flecha: doblada 105">
            <a:extLst>
              <a:ext uri="{FF2B5EF4-FFF2-40B4-BE49-F238E27FC236}">
                <a16:creationId xmlns:a16="http://schemas.microsoft.com/office/drawing/2014/main" id="{C8D7226F-BFAD-E3F9-F419-EBD5996FF811}"/>
              </a:ext>
            </a:extLst>
          </p:cNvPr>
          <p:cNvSpPr/>
          <p:nvPr/>
        </p:nvSpPr>
        <p:spPr>
          <a:xfrm rot="5400000">
            <a:off x="10146683" y="1871131"/>
            <a:ext cx="1536145" cy="1482477"/>
          </a:xfrm>
          <a:prstGeom prst="bentArrow">
            <a:avLst>
              <a:gd name="adj1" fmla="val 24237"/>
              <a:gd name="adj2" fmla="val 25000"/>
              <a:gd name="adj3" fmla="val 25000"/>
              <a:gd name="adj4" fmla="val 87119"/>
            </a:avLst>
          </a:prstGeom>
          <a:solidFill>
            <a:srgbClr val="0647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8" name="Flecha: doblada 107">
            <a:extLst>
              <a:ext uri="{FF2B5EF4-FFF2-40B4-BE49-F238E27FC236}">
                <a16:creationId xmlns:a16="http://schemas.microsoft.com/office/drawing/2014/main" id="{21C69B62-7D62-0AA9-58B2-5C848ED8B685}"/>
              </a:ext>
            </a:extLst>
          </p:cNvPr>
          <p:cNvSpPr/>
          <p:nvPr/>
        </p:nvSpPr>
        <p:spPr>
          <a:xfrm rot="13376775">
            <a:off x="8318903" y="4766583"/>
            <a:ext cx="1536145" cy="1482477"/>
          </a:xfrm>
          <a:prstGeom prst="bentArrow">
            <a:avLst>
              <a:gd name="adj1" fmla="val 24237"/>
              <a:gd name="adj2" fmla="val 25000"/>
              <a:gd name="adj3" fmla="val 25000"/>
              <a:gd name="adj4" fmla="val 87119"/>
            </a:avLst>
          </a:prstGeom>
          <a:solidFill>
            <a:srgbClr val="0647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4084525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61FA2-81F1-4ED5-D5FB-31559D4A8F49}"/>
            </a:ext>
          </a:extLst>
        </p:cNvPr>
        <p:cNvGrpSpPr/>
        <p:nvPr/>
      </p:nvGrpSpPr>
      <p:grpSpPr>
        <a:xfrm>
          <a:off x="0" y="0"/>
          <a:ext cx="0" cy="0"/>
          <a:chOff x="0" y="0"/>
          <a:chExt cx="0" cy="0"/>
        </a:xfrm>
      </p:grpSpPr>
      <p:sp>
        <p:nvSpPr>
          <p:cNvPr id="6" name="Text 0">
            <a:extLst>
              <a:ext uri="{FF2B5EF4-FFF2-40B4-BE49-F238E27FC236}">
                <a16:creationId xmlns:a16="http://schemas.microsoft.com/office/drawing/2014/main" id="{F2EE8807-6DC5-078B-8A38-4416A34D0F26}"/>
              </a:ext>
            </a:extLst>
          </p:cNvPr>
          <p:cNvSpPr/>
          <p:nvPr/>
        </p:nvSpPr>
        <p:spPr>
          <a:xfrm>
            <a:off x="1257603" y="0"/>
            <a:ext cx="10501128" cy="885818"/>
          </a:xfrm>
          <a:prstGeom prst="rect">
            <a:avLst/>
          </a:prstGeom>
        </p:spPr>
        <p:txBody>
          <a:bodyPr vert="horz" lIns="91440" tIns="45720" rIns="91440" bIns="45720" rtlCol="0" anchor="b">
            <a:normAutofit/>
          </a:bodyPr>
          <a:lstStyle/>
          <a:p>
            <a:pPr>
              <a:lnSpc>
                <a:spcPct val="90000"/>
              </a:lnSpc>
              <a:spcBef>
                <a:spcPct val="0"/>
              </a:spcBef>
            </a:pPr>
            <a:r>
              <a:rPr lang="en-US" sz="3600" b="1" dirty="0" err="1">
                <a:solidFill>
                  <a:srgbClr val="50A0E0"/>
                </a:solidFill>
                <a:latin typeface="Calibri" panose="020F0502020204030204" pitchFamily="34" charset="0"/>
                <a:ea typeface="Calibri" panose="020F0502020204030204" pitchFamily="34" charset="0"/>
                <a:cs typeface="Calibri" panose="020F0502020204030204" pitchFamily="34" charset="0"/>
              </a:rPr>
              <a:t>Medidas</a:t>
            </a:r>
            <a:r>
              <a:rPr lang="en-US" sz="3600" b="1" dirty="0">
                <a:solidFill>
                  <a:srgbClr val="50A0E0"/>
                </a:solidFill>
                <a:latin typeface="Calibri" panose="020F0502020204030204" pitchFamily="34" charset="0"/>
                <a:ea typeface="Calibri" panose="020F0502020204030204" pitchFamily="34" charset="0"/>
                <a:cs typeface="Calibri" panose="020F0502020204030204" pitchFamily="34" charset="0"/>
              </a:rPr>
              <a:t> de </a:t>
            </a:r>
            <a:r>
              <a:rPr lang="en-US" sz="3600" b="1" dirty="0" err="1">
                <a:solidFill>
                  <a:srgbClr val="50A0E0"/>
                </a:solidFill>
                <a:latin typeface="Calibri" panose="020F0502020204030204" pitchFamily="34" charset="0"/>
                <a:ea typeface="Calibri" panose="020F0502020204030204" pitchFamily="34" charset="0"/>
                <a:cs typeface="Calibri" panose="020F0502020204030204" pitchFamily="34" charset="0"/>
              </a:rPr>
              <a:t>Seguridad</a:t>
            </a:r>
            <a:r>
              <a:rPr lang="en-US" sz="3600" b="1" dirty="0">
                <a:solidFill>
                  <a:srgbClr val="50A0E0"/>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rgbClr val="50A0E0"/>
                </a:solidFill>
                <a:latin typeface="Calibri" panose="020F0502020204030204" pitchFamily="34" charset="0"/>
                <a:ea typeface="Calibri" panose="020F0502020204030204" pitchFamily="34" charset="0"/>
                <a:cs typeface="Calibri" panose="020F0502020204030204" pitchFamily="34" charset="0"/>
              </a:rPr>
              <a:t>Recomendadas</a:t>
            </a:r>
            <a:endParaRPr lang="en-US" sz="3600" b="1" dirty="0">
              <a:solidFill>
                <a:srgbClr val="50A0E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Tabla 1">
            <a:extLst>
              <a:ext uri="{FF2B5EF4-FFF2-40B4-BE49-F238E27FC236}">
                <a16:creationId xmlns:a16="http://schemas.microsoft.com/office/drawing/2014/main" id="{743C72C9-20FA-FF06-C5A1-FB794732CF73}"/>
              </a:ext>
            </a:extLst>
          </p:cNvPr>
          <p:cNvGraphicFramePr>
            <a:graphicFrameLocks noGrp="1"/>
          </p:cNvGraphicFramePr>
          <p:nvPr>
            <p:extLst>
              <p:ext uri="{D42A27DB-BD31-4B8C-83A1-F6EECF244321}">
                <p14:modId xmlns:p14="http://schemas.microsoft.com/office/powerpoint/2010/main" val="293797442"/>
              </p:ext>
            </p:extLst>
          </p:nvPr>
        </p:nvGraphicFramePr>
        <p:xfrm>
          <a:off x="927637" y="1388910"/>
          <a:ext cx="10515600" cy="4397694"/>
        </p:xfrm>
        <a:graphic>
          <a:graphicData uri="http://schemas.openxmlformats.org/drawingml/2006/table">
            <a:tbl>
              <a:tblPr firstRow="1" firstCol="1" bandRow="1">
                <a:tableStyleId>{5C22544A-7EE6-4342-B048-85BDC9FD1C3A}</a:tableStyleId>
              </a:tblPr>
              <a:tblGrid>
                <a:gridCol w="3394981">
                  <a:extLst>
                    <a:ext uri="{9D8B030D-6E8A-4147-A177-3AD203B41FA5}">
                      <a16:colId xmlns:a16="http://schemas.microsoft.com/office/drawing/2014/main" val="3109713073"/>
                    </a:ext>
                  </a:extLst>
                </a:gridCol>
                <a:gridCol w="1943100">
                  <a:extLst>
                    <a:ext uri="{9D8B030D-6E8A-4147-A177-3AD203B41FA5}">
                      <a16:colId xmlns:a16="http://schemas.microsoft.com/office/drawing/2014/main" val="530816252"/>
                    </a:ext>
                  </a:extLst>
                </a:gridCol>
                <a:gridCol w="5177519">
                  <a:extLst>
                    <a:ext uri="{9D8B030D-6E8A-4147-A177-3AD203B41FA5}">
                      <a16:colId xmlns:a16="http://schemas.microsoft.com/office/drawing/2014/main" val="4008641776"/>
                    </a:ext>
                  </a:extLst>
                </a:gridCol>
              </a:tblGrid>
              <a:tr h="465046">
                <a:tc>
                  <a:txBody>
                    <a:bodyPr/>
                    <a:lstStyle/>
                    <a:p>
                      <a:pPr algn="ctr">
                        <a:lnSpc>
                          <a:spcPct val="100000"/>
                        </a:lnSpc>
                        <a:buNone/>
                      </a:pPr>
                      <a:r>
                        <a:rPr lang="es-CO" sz="1600" kern="100" dirty="0">
                          <a:effectLst/>
                        </a:rPr>
                        <a:t>Control de seguridad</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a:effectLst/>
                        </a:rPr>
                        <a:t>Anexo A ISO/IEC 27001:2022</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a:effectLst/>
                        </a:rPr>
                        <a:t>Objetivo</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7183789"/>
                  </a:ext>
                </a:extLst>
              </a:tr>
              <a:tr h="465046">
                <a:tc>
                  <a:txBody>
                    <a:bodyPr/>
                    <a:lstStyle/>
                    <a:p>
                      <a:pPr algn="ctr">
                        <a:lnSpc>
                          <a:spcPct val="100000"/>
                        </a:lnSpc>
                        <a:buNone/>
                      </a:pPr>
                      <a:r>
                        <a:rPr lang="es-CO" sz="1600" kern="100">
                          <a:effectLst/>
                        </a:rPr>
                        <a:t>Autenticación multifactor (MFA)</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dirty="0">
                          <a:effectLst/>
                        </a:rPr>
                        <a:t>Control de acceso</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a:effectLst/>
                        </a:rPr>
                        <a:t>Evitar accesos no autorizados mediante autenticaciones adicionales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7556761"/>
                  </a:ext>
                </a:extLst>
              </a:tr>
              <a:tr h="465046">
                <a:tc>
                  <a:txBody>
                    <a:bodyPr/>
                    <a:lstStyle/>
                    <a:p>
                      <a:pPr algn="ctr">
                        <a:lnSpc>
                          <a:spcPct val="100000"/>
                        </a:lnSpc>
                        <a:buNone/>
                      </a:pPr>
                      <a:r>
                        <a:rPr lang="es-CO" sz="1600" kern="100">
                          <a:effectLst/>
                        </a:rPr>
                        <a:t>Cifrado de datos (AES 256 TLS 1,3)</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a:effectLst/>
                        </a:rPr>
                        <a:t>Cifrado y protección de datos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dirty="0">
                          <a:effectLst/>
                        </a:rPr>
                        <a:t>Proteger la confidencialidad de datos en almacenamiento y transito</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3844863"/>
                  </a:ext>
                </a:extLst>
              </a:tr>
              <a:tr h="465046">
                <a:tc>
                  <a:txBody>
                    <a:bodyPr/>
                    <a:lstStyle/>
                    <a:p>
                      <a:pPr algn="ctr">
                        <a:lnSpc>
                          <a:spcPct val="100000"/>
                        </a:lnSpc>
                        <a:buNone/>
                      </a:pPr>
                      <a:r>
                        <a:rPr lang="es-CO" sz="1600" kern="100">
                          <a:effectLst/>
                        </a:rPr>
                        <a:t>Gestión de accesos y privilegios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a:effectLst/>
                        </a:rPr>
                        <a:t>Control de acceso basado en roles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dirty="0">
                          <a:effectLst/>
                        </a:rPr>
                        <a:t>Limitar el acceso a información sensible solo a usuarios autorizados</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1649739"/>
                  </a:ext>
                </a:extLst>
              </a:tr>
              <a:tr h="465046">
                <a:tc>
                  <a:txBody>
                    <a:bodyPr/>
                    <a:lstStyle/>
                    <a:p>
                      <a:pPr algn="ctr">
                        <a:lnSpc>
                          <a:spcPct val="100000"/>
                        </a:lnSpc>
                        <a:buNone/>
                      </a:pPr>
                      <a:r>
                        <a:rPr lang="es-CO" sz="1600" kern="100">
                          <a:effectLst/>
                        </a:rPr>
                        <a:t>Monitoreo y auditoria de logs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a:effectLst/>
                        </a:rPr>
                        <a:t>Registro de eventos y monitoreo</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dirty="0">
                          <a:effectLst/>
                        </a:rPr>
                        <a:t>Detectar actividades sospechosas y rastrear acciones en el sistema</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6730622"/>
                  </a:ext>
                </a:extLst>
              </a:tr>
              <a:tr h="979647">
                <a:tc>
                  <a:txBody>
                    <a:bodyPr/>
                    <a:lstStyle/>
                    <a:p>
                      <a:pPr algn="ctr">
                        <a:lnSpc>
                          <a:spcPct val="100000"/>
                        </a:lnSpc>
                        <a:buNone/>
                      </a:pPr>
                      <a:r>
                        <a:rPr lang="es-CO" sz="1600" kern="100">
                          <a:effectLst/>
                        </a:rPr>
                        <a:t>Protección contra ataques DoS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a:effectLst/>
                        </a:rPr>
                        <a:t>Protección contra amenazas externas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dirty="0">
                          <a:effectLst/>
                        </a:rPr>
                        <a:t>Prevenir la interrupción del servicio debido a ataques de denegación de servicio</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0221533"/>
                  </a:ext>
                </a:extLst>
              </a:tr>
              <a:tr h="979647">
                <a:tc>
                  <a:txBody>
                    <a:bodyPr/>
                    <a:lstStyle/>
                    <a:p>
                      <a:pPr algn="ctr">
                        <a:lnSpc>
                          <a:spcPct val="100000"/>
                        </a:lnSpc>
                        <a:buNone/>
                      </a:pPr>
                      <a:r>
                        <a:rPr lang="es-CO" sz="1600" kern="100">
                          <a:effectLst/>
                        </a:rPr>
                        <a:t>Pruebas de penetración y evaluaciones de seguridad</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a:effectLst/>
                        </a:rPr>
                        <a:t>Pruebas de seguridad de sistemas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buNone/>
                      </a:pPr>
                      <a:r>
                        <a:rPr lang="es-CO" sz="1600" kern="100" dirty="0">
                          <a:effectLst/>
                        </a:rPr>
                        <a:t>Identificar vulnerabilidades antes de que sean explotadas por atacantes</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26310350"/>
                  </a:ext>
                </a:extLst>
              </a:tr>
            </a:tbl>
          </a:graphicData>
        </a:graphic>
      </p:graphicFrame>
    </p:spTree>
    <p:extLst>
      <p:ext uri="{BB962C8B-B14F-4D97-AF65-F5344CB8AC3E}">
        <p14:creationId xmlns:p14="http://schemas.microsoft.com/office/powerpoint/2010/main" val="108410036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914</TotalTime>
  <Words>1033</Words>
  <Application>Microsoft Office PowerPoint</Application>
  <PresentationFormat>Panorámica</PresentationFormat>
  <Paragraphs>182</Paragraphs>
  <Slides>16</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16</vt:i4>
      </vt:variant>
    </vt:vector>
  </HeadingPairs>
  <TitlesOfParts>
    <vt:vector size="25" baseType="lpstr">
      <vt:lpstr>Aptos</vt:lpstr>
      <vt:lpstr>Aptos Display</vt:lpstr>
      <vt:lpstr>Arial</vt:lpstr>
      <vt:lpstr>Calibri</vt:lpstr>
      <vt:lpstr>Gelasio</vt:lpstr>
      <vt:lpstr>Lato</vt:lpstr>
      <vt:lpstr>Montserrat</vt:lpstr>
      <vt:lpstr>Times New Roman</vt:lpstr>
      <vt:lpstr>Tema de Office</vt:lpstr>
      <vt:lpstr>TALLER DE GESTIÓN DE RIESGOS CIBERNÉTICOS</vt:lpstr>
      <vt:lpstr>Presentación de PowerPoint</vt:lpstr>
      <vt:lpstr>Introducción</vt:lpstr>
      <vt:lpstr>Riesgos Críticos</vt:lpstr>
      <vt:lpstr>Riesgos Potenciales</vt:lpstr>
      <vt:lpstr>Diagrama de Flujo de la información en el Sistema</vt:lpstr>
      <vt:lpstr>Presentación de PowerPoint</vt:lpstr>
      <vt:lpstr>Presentación de PowerPoint</vt:lpstr>
      <vt:lpstr>Presentación de PowerPoint</vt:lpstr>
      <vt:lpstr>Matriz de impacto</vt:lpstr>
      <vt:lpstr>Conclusiones </vt:lpstr>
      <vt:lpstr>Recomendaciones  </vt:lpstr>
      <vt:lpstr>Referencias</vt:lpstr>
      <vt:lpstr>Preguntas</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ESDEG 2025</dc:title>
  <dc:subject>COEST</dc:subject>
  <dc:creator>Robert Navarro;Diseñador Gráfico</dc:creator>
  <cp:keywords>Comunicaciones Estrategicas</cp:keywords>
  <cp:lastModifiedBy>MY. EDNA GIANNINE ROBLES OCAMPO</cp:lastModifiedBy>
  <cp:revision>40</cp:revision>
  <dcterms:created xsi:type="dcterms:W3CDTF">2024-12-23T18:19:30Z</dcterms:created>
  <dcterms:modified xsi:type="dcterms:W3CDTF">2025-03-03T20:56:18Z</dcterms:modified>
</cp:coreProperties>
</file>